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11_24BC3328.xml" ContentType="application/vnd.ms-powerpoint.comments+xml"/>
  <Override PartName="/ppt/notesSlides/notesSlide4.xml" ContentType="application/vnd.openxmlformats-officedocument.presentationml.notesSlide+xml"/>
  <Override PartName="/ppt/comments/modernComment_15B_E4802F84.xml" ContentType="application/vnd.ms-powerpoint.comments+xml"/>
  <Override PartName="/ppt/notesSlides/notesSlide5.xml" ContentType="application/vnd.openxmlformats-officedocument.presentationml.notesSlide+xml"/>
  <Override PartName="/ppt/comments/modernComment_159_80F850E.xml" ContentType="application/vnd.ms-powerpoint.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13"/>
  </p:notesMasterIdLst>
  <p:sldIdLst>
    <p:sldId id="256" r:id="rId5"/>
    <p:sldId id="343" r:id="rId6"/>
    <p:sldId id="273" r:id="rId7"/>
    <p:sldId id="347" r:id="rId8"/>
    <p:sldId id="335" r:id="rId9"/>
    <p:sldId id="345" r:id="rId10"/>
    <p:sldId id="346" r:id="rId11"/>
    <p:sldId id="342" r:id="rId12"/>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16BE048-43C4-ACA2-A5E4-CCDB66E51863}" name="Kylie Bains" initials="" userId="S::kylie@globalfuturepartners.com::b461bdce-6f68-4be6-9d77-dd4c07a30aa0" providerId="AD"/>
  <p188:author id="{12FFED6B-9FE8-CB23-16DC-30980A236AEB}" name="Ellie Gray" initials="EG" userId="S::ellie.gray@globalfuturepartners.com::4498fe95-cc38-40d1-9855-553b94bc9db3" providerId="AD"/>
  <p188:author id="{D1452BC1-9320-22F6-14EE-46A9B21EE163}" name="Isabel Doraisamy" initials="ID" userId="S::isabel.doraisamy@globalfuturefoundation.com::e8b49742-b766-49e9-b9e2-0d8e6746a72a" providerId="AD"/>
  <p188:author id="{78C6BED3-B6D4-2B93-84FA-B268FC35E33B}" name="Justine Borja" initials="JB" userId="S::justine.borja@globalfuturepartners.com::21a65bb6-18a1-46e3-99bf-7fe710e43b7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6EE"/>
    <a:srgbClr val="B0E3BE"/>
    <a:srgbClr val="073929"/>
    <a:srgbClr val="C2F9CF"/>
    <a:srgbClr val="052528"/>
    <a:srgbClr val="93B2FF"/>
    <a:srgbClr val="829DE4"/>
    <a:srgbClr val="002628"/>
    <a:srgbClr val="022628"/>
    <a:srgbClr val="6275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3C682C-DC70-464D-A02D-2B8432E338E8}" v="605" dt="2025-04-30T08:38:14.445"/>
    <p1510:client id="{41A94639-8ADD-C846-B892-3FA142FC21C5}" v="8" dt="2025-04-30T15:01:30.017"/>
    <p1510:client id="{83992E6F-7BB3-64CD-3634-6C7E36F4D869}" v="648" dt="2025-04-30T08:37:15.454"/>
    <p1510:client id="{F0D0E3C0-0F36-6747-973C-55D0E4F69062}" v="248" dt="2025-04-30T15:45:29.5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489"/>
    <p:restoredTop sz="94607"/>
  </p:normalViewPr>
  <p:slideViewPr>
    <p:cSldViewPr snapToGrid="0">
      <p:cViewPr varScale="1">
        <p:scale>
          <a:sx n="102" d="100"/>
          <a:sy n="102" d="100"/>
        </p:scale>
        <p:origin x="2752" y="20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omments/modernComment_111_24BC3328.xml><?xml version="1.0" encoding="utf-8"?>
<p188:cmLst xmlns:a="http://schemas.openxmlformats.org/drawingml/2006/main" xmlns:r="http://schemas.openxmlformats.org/officeDocument/2006/relationships" xmlns:p188="http://schemas.microsoft.com/office/powerpoint/2018/8/main">
  <p188:cm id="{5C6B15C3-AED9-4C0E-B6E4-23B9E98329AF}" authorId="{78C6BED3-B6D4-2B93-84FA-B268FC35E33B}" status="resolved" created="2025-01-23T11:41:15.256">
    <pc:sldMkLst xmlns:pc="http://schemas.microsoft.com/office/powerpoint/2013/main/command">
      <pc:docMk/>
      <pc:sldMk cId="616313640" sldId="273"/>
    </pc:sldMkLst>
    <p188:txBody>
      <a:bodyPr/>
      <a:lstStyle/>
      <a:p>
        <a:r>
          <a:rPr lang="en-GB"/>
          <a:t>personal portrait less space 
under strengths and development
there's a section called future considerations. 
and ratings underneath</a:t>
        </a:r>
      </a:p>
    </p188:txBody>
  </p188:cm>
  <p188:cm id="{4D7A5E58-E42F-4BB3-B565-1E80B1B7A1C8}" authorId="{D1452BC1-9320-22F6-14EE-46A9B21EE163}" status="resolved" created="2025-01-23T11:42:31.546">
    <ac:deMkLst xmlns:ac="http://schemas.microsoft.com/office/drawing/2013/main/command">
      <pc:docMk xmlns:pc="http://schemas.microsoft.com/office/powerpoint/2013/main/command"/>
      <pc:sldMk xmlns:pc="http://schemas.microsoft.com/office/powerpoint/2013/main/command" cId="616313640" sldId="273"/>
      <ac:cxnSpMk id="6" creationId="{A57C245D-6FFB-27C2-122B-001F15EF0DD7}"/>
    </ac:deMkLst>
    <p188:txBody>
      <a:bodyPr/>
      <a:lstStyle/>
      <a:p>
        <a:r>
          <a:rPr lang="en-US"/>
          <a:t>Take out personal portrait title? Half text</a:t>
        </a:r>
      </a:p>
    </p188:txBody>
  </p188:cm>
</p188:cmLst>
</file>

<file path=ppt/comments/modernComment_159_80F850E.xml><?xml version="1.0" encoding="utf-8"?>
<p188:cmLst xmlns:a="http://schemas.openxmlformats.org/drawingml/2006/main" xmlns:r="http://schemas.openxmlformats.org/officeDocument/2006/relationships" xmlns:p188="http://schemas.microsoft.com/office/powerpoint/2018/8/main">
  <p188:cm id="{917305A0-BC00-1342-B014-223EB28BB421}" authorId="{78C6BED3-B6D4-2B93-84FA-B268FC35E33B}" status="resolved" created="2025-01-13T16:01:36.653">
    <pc:sldMkLst xmlns:pc="http://schemas.microsoft.com/office/powerpoint/2013/main/command">
      <pc:docMk/>
      <pc:sldMk cId="4285640829" sldId="270"/>
    </pc:sldMkLst>
    <p188:replyLst/>
    <p188:txBody>
      <a:bodyPr/>
      <a:lstStyle/>
      <a:p>
        <a:r>
          <a:rPr lang="en-GB"/>
          <a:t>look at the way we do ratings in the sample potential report </a:t>
        </a:r>
      </a:p>
    </p188:txBody>
  </p188:cm>
  <p188:cm id="{E9193BBB-75FD-1542-854A-75E90159124D}" authorId="{D1452BC1-9320-22F6-14EE-46A9B21EE163}" status="resolved" created="2025-01-23T11:47:16.211">
    <pc:sldMkLst xmlns:pc="http://schemas.microsoft.com/office/powerpoint/2013/main/command">
      <pc:docMk/>
      <pc:sldMk cId="1039677109" sldId="275"/>
    </pc:sldMkLst>
    <p188:txBody>
      <a:bodyPr/>
      <a:lstStyle/>
      <a:p>
        <a:r>
          <a:rPr lang="en-US"/>
          <a:t>Swift at top, just spider graph below</a:t>
        </a:r>
      </a:p>
    </p188:txBody>
  </p188:cm>
</p188:cmLst>
</file>

<file path=ppt/comments/modernComment_15B_E4802F84.xml><?xml version="1.0" encoding="utf-8"?>
<p188:cmLst xmlns:a="http://schemas.openxmlformats.org/drawingml/2006/main" xmlns:r="http://schemas.openxmlformats.org/officeDocument/2006/relationships" xmlns:p188="http://schemas.microsoft.com/office/powerpoint/2018/8/main">
  <p188:cm id="{1E905F88-FED8-4B48-8CE9-8BDEE78F37FB}" authorId="{78C6BED3-B6D4-2B93-84FA-B268FC35E33B}" status="resolved" created="2025-01-23T11:41:15.256">
    <pc:sldMkLst xmlns:pc="http://schemas.microsoft.com/office/powerpoint/2013/main/command">
      <pc:docMk/>
      <pc:sldMk cId="616313640" sldId="273"/>
    </pc:sldMkLst>
    <p188:txBody>
      <a:bodyPr/>
      <a:lstStyle/>
      <a:p>
        <a:r>
          <a:rPr lang="en-GB"/>
          <a:t>personal portrait less space 
under strengths and development
there's a section called future considerations. 
and ratings underneath</a:t>
        </a:r>
      </a:p>
    </p188:txBody>
  </p188:cm>
  <p188:cm id="{0C22FD21-D0C0-F747-9D7F-9DCCD056A951}" authorId="{D1452BC1-9320-22F6-14EE-46A9B21EE163}" status="resolved" created="2025-01-23T11:42:31.546">
    <ac:deMkLst xmlns:ac="http://schemas.microsoft.com/office/drawing/2013/main/command">
      <pc:docMk xmlns:pc="http://schemas.microsoft.com/office/powerpoint/2013/main/command"/>
      <pc:sldMk xmlns:pc="http://schemas.microsoft.com/office/powerpoint/2013/main/command" cId="3833606020" sldId="347"/>
      <ac:picMk id="6" creationId="{E13C3994-1AB0-C1C5-BFCA-572E3E151F17}"/>
    </ac:deMkLst>
    <p188:txBody>
      <a:bodyPr/>
      <a:lstStyle/>
      <a:p>
        <a:r>
          <a:rPr lang="en-US"/>
          <a:t>Take out personal portrait title? Half text</a:t>
        </a:r>
      </a:p>
    </p188:txBody>
  </p188:cm>
</p188:cmLst>
</file>

<file path=ppt/media/image1.png>
</file>

<file path=ppt/media/image15.png>
</file>

<file path=ppt/media/image2.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993C3C12-876B-8540-93B8-5ADC4E400F28}" type="datetimeFigureOut">
              <a:rPr lang="en-US" smtClean="0"/>
              <a:t>4/30/25</a:t>
            </a:fld>
            <a:endParaRPr lang="en-US"/>
          </a:p>
        </p:txBody>
      </p:sp>
      <p:sp>
        <p:nvSpPr>
          <p:cNvPr id="4" name="Slide Image Placeholder 3"/>
          <p:cNvSpPr>
            <a:spLocks noGrp="1" noRot="1" noChangeAspect="1"/>
          </p:cNvSpPr>
          <p:nvPr>
            <p:ph type="sldImg" idx="2"/>
          </p:nvPr>
        </p:nvSpPr>
        <p:spPr>
          <a:xfrm>
            <a:off x="2362200" y="1143000"/>
            <a:ext cx="21336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A83B37-38AF-E84C-BAB6-5FF432B2295E}" type="slidenum">
              <a:rPr lang="en-US" smtClean="0"/>
              <a:t>‹#›</a:t>
            </a:fld>
            <a:endParaRPr lang="en-US"/>
          </a:p>
        </p:txBody>
      </p:sp>
    </p:spTree>
    <p:extLst>
      <p:ext uri="{BB962C8B-B14F-4D97-AF65-F5344CB8AC3E}">
        <p14:creationId xmlns:p14="http://schemas.microsoft.com/office/powerpoint/2010/main" val="25469774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1143000"/>
            <a:ext cx="21336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4A83B37-38AF-E84C-BAB6-5FF432B2295E}" type="slidenum">
              <a:rPr lang="en-US" smtClean="0"/>
              <a:t>1</a:t>
            </a:fld>
            <a:endParaRPr lang="en-US"/>
          </a:p>
        </p:txBody>
      </p:sp>
    </p:spTree>
    <p:extLst>
      <p:ext uri="{BB962C8B-B14F-4D97-AF65-F5344CB8AC3E}">
        <p14:creationId xmlns:p14="http://schemas.microsoft.com/office/powerpoint/2010/main" val="6369218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A6AA9-4EF7-45B1-BC80-60DD8093F7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F29C87-D165-5807-4983-6B910BD4E664}"/>
              </a:ext>
            </a:extLst>
          </p:cNvPr>
          <p:cNvSpPr>
            <a:spLocks noGrp="1" noRot="1" noChangeAspect="1"/>
          </p:cNvSpPr>
          <p:nvPr>
            <p:ph type="sldImg"/>
          </p:nvPr>
        </p:nvSpPr>
        <p:spPr>
          <a:xfrm>
            <a:off x="2362200" y="1143000"/>
            <a:ext cx="2133600" cy="3086100"/>
          </a:xfrm>
        </p:spPr>
      </p:sp>
      <p:sp>
        <p:nvSpPr>
          <p:cNvPr id="3" name="Notes Placeholder 2">
            <a:extLst>
              <a:ext uri="{FF2B5EF4-FFF2-40B4-BE49-F238E27FC236}">
                <a16:creationId xmlns:a16="http://schemas.microsoft.com/office/drawing/2014/main" id="{A60843C1-DDBF-2E63-95ED-8D98ADFCB6CD}"/>
              </a:ext>
            </a:extLst>
          </p:cNvPr>
          <p:cNvSpPr>
            <a:spLocks noGrp="1"/>
          </p:cNvSpPr>
          <p:nvPr>
            <p:ph type="body" idx="1"/>
          </p:nvPr>
        </p:nvSpPr>
        <p:spPr/>
        <p:txBody>
          <a:bodyPr/>
          <a:lstStyle/>
          <a:p>
            <a:r>
              <a:rPr lang="en-US"/>
              <a:t>a</a:t>
            </a:r>
          </a:p>
        </p:txBody>
      </p:sp>
      <p:sp>
        <p:nvSpPr>
          <p:cNvPr id="4" name="Slide Number Placeholder 3">
            <a:extLst>
              <a:ext uri="{FF2B5EF4-FFF2-40B4-BE49-F238E27FC236}">
                <a16:creationId xmlns:a16="http://schemas.microsoft.com/office/drawing/2014/main" id="{6C103702-0946-23F3-2593-917EBD17B4D3}"/>
              </a:ext>
            </a:extLst>
          </p:cNvPr>
          <p:cNvSpPr>
            <a:spLocks noGrp="1"/>
          </p:cNvSpPr>
          <p:nvPr>
            <p:ph type="sldNum" sz="quarter" idx="5"/>
          </p:nvPr>
        </p:nvSpPr>
        <p:spPr/>
        <p:txBody>
          <a:bodyPr/>
          <a:lstStyle/>
          <a:p>
            <a:fld id="{74A83B37-38AF-E84C-BAB6-5FF432B2295E}" type="slidenum">
              <a:rPr lang="en-US" smtClean="0"/>
              <a:t>2</a:t>
            </a:fld>
            <a:endParaRPr lang="en-US"/>
          </a:p>
        </p:txBody>
      </p:sp>
    </p:spTree>
    <p:extLst>
      <p:ext uri="{BB962C8B-B14F-4D97-AF65-F5344CB8AC3E}">
        <p14:creationId xmlns:p14="http://schemas.microsoft.com/office/powerpoint/2010/main" val="27529294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4A83B37-38AF-E84C-BAB6-5FF432B2295E}" type="slidenum">
              <a:rPr lang="en-US" smtClean="0"/>
              <a:t>3</a:t>
            </a:fld>
            <a:endParaRPr lang="en-US"/>
          </a:p>
        </p:txBody>
      </p:sp>
    </p:spTree>
    <p:extLst>
      <p:ext uri="{BB962C8B-B14F-4D97-AF65-F5344CB8AC3E}">
        <p14:creationId xmlns:p14="http://schemas.microsoft.com/office/powerpoint/2010/main" val="1910864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325CF9-7AE5-FFAF-53A5-4E5FD6E3AF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8813D5-D60C-081E-842C-65885F5444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B85F6E-D087-010B-C71E-BA0DDA872A64}"/>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1FA4129C-A8B5-48F6-90CC-D30EC43D5AA9}"/>
              </a:ext>
            </a:extLst>
          </p:cNvPr>
          <p:cNvSpPr>
            <a:spLocks noGrp="1"/>
          </p:cNvSpPr>
          <p:nvPr>
            <p:ph type="sldNum" sz="quarter" idx="5"/>
          </p:nvPr>
        </p:nvSpPr>
        <p:spPr/>
        <p:txBody>
          <a:bodyPr/>
          <a:lstStyle/>
          <a:p>
            <a:fld id="{74A83B37-38AF-E84C-BAB6-5FF432B2295E}" type="slidenum">
              <a:rPr lang="en-US" smtClean="0"/>
              <a:t>4</a:t>
            </a:fld>
            <a:endParaRPr lang="en-US"/>
          </a:p>
        </p:txBody>
      </p:sp>
    </p:spTree>
    <p:extLst>
      <p:ext uri="{BB962C8B-B14F-4D97-AF65-F5344CB8AC3E}">
        <p14:creationId xmlns:p14="http://schemas.microsoft.com/office/powerpoint/2010/main" val="4101968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180253-DD2A-5FF8-83FD-BF4F0D2C7B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1D2792-5D84-657B-FAA1-787381AFA9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93AE0E-6E52-176B-C59F-05F7DC6493FF}"/>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0A4CCC2E-7016-ECE3-082E-AAF1FE16BEF4}"/>
              </a:ext>
            </a:extLst>
          </p:cNvPr>
          <p:cNvSpPr>
            <a:spLocks noGrp="1"/>
          </p:cNvSpPr>
          <p:nvPr>
            <p:ph type="sldNum" sz="quarter" idx="5"/>
          </p:nvPr>
        </p:nvSpPr>
        <p:spPr/>
        <p:txBody>
          <a:bodyPr/>
          <a:lstStyle/>
          <a:p>
            <a:fld id="{74A83B37-38AF-E84C-BAB6-5FF432B2295E}" type="slidenum">
              <a:rPr lang="en-US" smtClean="0"/>
              <a:t>6</a:t>
            </a:fld>
            <a:endParaRPr lang="en-US"/>
          </a:p>
        </p:txBody>
      </p:sp>
    </p:spTree>
    <p:extLst>
      <p:ext uri="{BB962C8B-B14F-4D97-AF65-F5344CB8AC3E}">
        <p14:creationId xmlns:p14="http://schemas.microsoft.com/office/powerpoint/2010/main" val="653661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8B0E82-3D06-6A3F-DCF8-E7645764D6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382B82-F01C-E360-5E70-0751175DCA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3FD98A-8EFA-4A3F-F379-BC1D755EB6FA}"/>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D6C49829-1FD6-350F-15FE-71F3C0EF41AC}"/>
              </a:ext>
            </a:extLst>
          </p:cNvPr>
          <p:cNvSpPr>
            <a:spLocks noGrp="1"/>
          </p:cNvSpPr>
          <p:nvPr>
            <p:ph type="sldNum" sz="quarter" idx="5"/>
          </p:nvPr>
        </p:nvSpPr>
        <p:spPr/>
        <p:txBody>
          <a:bodyPr/>
          <a:lstStyle/>
          <a:p>
            <a:fld id="{74A83B37-38AF-E84C-BAB6-5FF432B2295E}" type="slidenum">
              <a:rPr lang="en-US" smtClean="0"/>
              <a:t>7</a:t>
            </a:fld>
            <a:endParaRPr lang="en-US"/>
          </a:p>
        </p:txBody>
      </p:sp>
    </p:spTree>
    <p:extLst>
      <p:ext uri="{BB962C8B-B14F-4D97-AF65-F5344CB8AC3E}">
        <p14:creationId xmlns:p14="http://schemas.microsoft.com/office/powerpoint/2010/main" val="42137935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6D312B-F224-9CB9-2741-C0B07A382C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A8338C-3670-CEE4-BF69-36A2AB85DC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D37C97-DCDD-1EAE-E8EF-AA7D14EB91E4}"/>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6D2ADB68-0FCB-B8AF-A4E4-58DCD1F2B26A}"/>
              </a:ext>
            </a:extLst>
          </p:cNvPr>
          <p:cNvSpPr>
            <a:spLocks noGrp="1"/>
          </p:cNvSpPr>
          <p:nvPr>
            <p:ph type="sldNum" sz="quarter" idx="5"/>
          </p:nvPr>
        </p:nvSpPr>
        <p:spPr/>
        <p:txBody>
          <a:bodyPr/>
          <a:lstStyle/>
          <a:p>
            <a:fld id="{74A83B37-38AF-E84C-BAB6-5FF432B2295E}" type="slidenum">
              <a:rPr lang="en-US" smtClean="0"/>
              <a:t>8</a:t>
            </a:fld>
            <a:endParaRPr lang="en-US"/>
          </a:p>
        </p:txBody>
      </p:sp>
    </p:spTree>
    <p:extLst>
      <p:ext uri="{BB962C8B-B14F-4D97-AF65-F5344CB8AC3E}">
        <p14:creationId xmlns:p14="http://schemas.microsoft.com/office/powerpoint/2010/main" val="1076291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GB"/>
              <a:t>Click to edit Master title style</a:t>
            </a:r>
            <a:endParaRPr lang="en-US"/>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1F94C668-F50F-9841-AC54-710927486BE7}"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670709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0B974DC7-BBD6-9A4A-9B3F-3286FA812780}"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2566703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38E3FF1A-ACA7-F942-99F4-1BCFF8770697}"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2210285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701A4809-AE80-0B4C-AEF9-DBBD5AA62461}"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3596321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GB"/>
              <a:t>Click to edit Master title style</a:t>
            </a:r>
            <a:endParaRPr lang="en-US"/>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04870E4-2133-8548-897F-0C8A9BFE3AB7}"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2032396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71488"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3471863"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4B98E963-28A3-2F4D-BD4D-66C5B780DE8B}" type="datetime1">
              <a:rPr lang="en-GB" smtClean="0"/>
              <a:t>30/04/2025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1893434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GB"/>
              <a:t>Click to edit Master title style</a:t>
            </a:r>
            <a:endParaRPr lang="en-US"/>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1960F73-1E9E-6B42-8174-7216CF7FD538}" type="datetime1">
              <a:rPr lang="en-GB" smtClean="0"/>
              <a:t>30/04/2025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3212748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75DC6D2D-65EC-6B4D-8236-9A51B9B8A203}" type="datetime1">
              <a:rPr lang="en-GB" smtClean="0"/>
              <a:t>30/04/2025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7095944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E387CF-D9DA-BA4F-B4A0-76E4593664A0}" type="datetime1">
              <a:rPr lang="en-GB" smtClean="0"/>
              <a:t>30/04/2025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2054643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90CFF840-6CD4-E849-8120-66F0EDB59E27}" type="datetime1">
              <a:rPr lang="en-GB" smtClean="0"/>
              <a:t>30/04/2025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4062566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7AACECFA-02C4-CF42-B75A-82C8E0C52569}" type="datetime1">
              <a:rPr lang="en-GB" smtClean="0"/>
              <a:t>30/04/2025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3031183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3608F767-6353-8841-88E8-75100DAC87D0}" type="datetime1">
              <a:rPr lang="en-GB" smtClean="0"/>
              <a:t>30/04/2025</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2A6D984F-DB65-474B-9557-F4C255D1B6EC}" type="slidenum">
              <a:rPr lang="en-US" smtClean="0"/>
              <a:t>‹#›</a:t>
            </a:fld>
            <a:endParaRPr lang="en-US"/>
          </a:p>
        </p:txBody>
      </p:sp>
    </p:spTree>
    <p:extLst>
      <p:ext uri="{BB962C8B-B14F-4D97-AF65-F5344CB8AC3E}">
        <p14:creationId xmlns:p14="http://schemas.microsoft.com/office/powerpoint/2010/main" val="161264607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18/10/relationships/comments" Target="../comments/modernComment_111_24BC3328.xm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microsoft.com/office/2018/10/relationships/comments" Target="../comments/modernComment_15B_E4802F84.xml"/><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7.emf"/><Relationship Id="rId7" Type="http://schemas.openxmlformats.org/officeDocument/2006/relationships/image" Target="../media/image11.emf"/><Relationship Id="rId2" Type="http://schemas.openxmlformats.org/officeDocument/2006/relationships/image" Target="../media/image6.emf"/><Relationship Id="rId1" Type="http://schemas.openxmlformats.org/officeDocument/2006/relationships/slideLayout" Target="../slideLayouts/slideLayout7.xml"/><Relationship Id="rId6" Type="http://schemas.openxmlformats.org/officeDocument/2006/relationships/image" Target="../media/image10.emf"/><Relationship Id="rId11" Type="http://schemas.openxmlformats.org/officeDocument/2006/relationships/image" Target="../media/image15.png"/><Relationship Id="rId5" Type="http://schemas.openxmlformats.org/officeDocument/2006/relationships/image" Target="../media/image9.emf"/><Relationship Id="rId10" Type="http://schemas.openxmlformats.org/officeDocument/2006/relationships/image" Target="../media/image14.emf"/><Relationship Id="rId4" Type="http://schemas.openxmlformats.org/officeDocument/2006/relationships/image" Target="../media/image8.emf"/><Relationship Id="rId9" Type="http://schemas.openxmlformats.org/officeDocument/2006/relationships/image" Target="../media/image13.emf"/></Relationships>
</file>

<file path=ppt/slides/_rels/slide6.xml.rels><?xml version="1.0" encoding="UTF-8" standalone="yes"?>
<Relationships xmlns="http://schemas.openxmlformats.org/package/2006/relationships"><Relationship Id="rId3" Type="http://schemas.microsoft.com/office/2018/10/relationships/comments" Target="../comments/modernComment_159_80F850E.xm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13CD1C4-5ACF-6E06-67EA-C1125730F53E}"/>
              </a:ext>
            </a:extLst>
          </p:cNvPr>
          <p:cNvSpPr/>
          <p:nvPr/>
        </p:nvSpPr>
        <p:spPr>
          <a:xfrm>
            <a:off x="1" y="0"/>
            <a:ext cx="6857999" cy="9906000"/>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_sub">
            <a:extLst>
              <a:ext uri="{FF2B5EF4-FFF2-40B4-BE49-F238E27FC236}">
                <a16:creationId xmlns:a16="http://schemas.microsoft.com/office/drawing/2014/main" id="{96CC6800-7034-40AD-0382-F24E75D0B0B5}"/>
              </a:ext>
            </a:extLst>
          </p:cNvPr>
          <p:cNvSpPr txBox="1"/>
          <p:nvPr/>
        </p:nvSpPr>
        <p:spPr>
          <a:xfrm>
            <a:off x="291464" y="7706536"/>
            <a:ext cx="5717449" cy="506805"/>
          </a:xfrm>
          <a:prstGeom prst="rect">
            <a:avLst/>
          </a:prstGeom>
        </p:spPr>
        <p:txBody>
          <a:bodyPr vert="horz" wrap="square" lIns="0" tIns="4445" rIns="0" bIns="0" rtlCol="0">
            <a:spAutoFit/>
          </a:bodyPr>
          <a:lstStyle/>
          <a:p>
            <a:pPr marL="12700" marR="5080">
              <a:lnSpc>
                <a:spcPct val="101600"/>
              </a:lnSpc>
              <a:spcBef>
                <a:spcPts val="35"/>
              </a:spcBef>
            </a:pPr>
            <a:r>
              <a:rPr lang="en-GB" sz="3200">
                <a:solidFill>
                  <a:srgbClr val="002528"/>
                </a:solidFill>
                <a:latin typeface="Orpheus Pro" panose="02000000000000000000" pitchFamily="2" charset="77"/>
                <a:cs typeface="Arial"/>
              </a:rPr>
              <a:t>Executive Profile Report</a:t>
            </a:r>
            <a:endParaRPr lang="en-GB" sz="3200">
              <a:latin typeface="Orpheus Pro" panose="02000000000000000000" pitchFamily="2" charset="77"/>
              <a:cs typeface="Arial"/>
            </a:endParaRPr>
          </a:p>
        </p:txBody>
      </p:sp>
      <p:pic>
        <p:nvPicPr>
          <p:cNvPr id="3" name="object 5">
            <a:extLst>
              <a:ext uri="{FF2B5EF4-FFF2-40B4-BE49-F238E27FC236}">
                <a16:creationId xmlns:a16="http://schemas.microsoft.com/office/drawing/2014/main" id="{E735B3ED-33E2-704E-270C-DCA9F65F6505}"/>
              </a:ext>
            </a:extLst>
          </p:cNvPr>
          <p:cNvPicPr/>
          <p:nvPr/>
        </p:nvPicPr>
        <p:blipFill>
          <a:blip r:embed="rId3" cstate="print"/>
          <a:stretch>
            <a:fillRect/>
          </a:stretch>
        </p:blipFill>
        <p:spPr>
          <a:xfrm>
            <a:off x="5259705" y="9020817"/>
            <a:ext cx="1328420" cy="633730"/>
          </a:xfrm>
          <a:prstGeom prst="rect">
            <a:avLst/>
          </a:prstGeom>
        </p:spPr>
      </p:pic>
      <p:sp>
        <p:nvSpPr>
          <p:cNvPr id="4" name="candidate_name">
            <a:extLst>
              <a:ext uri="{FF2B5EF4-FFF2-40B4-BE49-F238E27FC236}">
                <a16:creationId xmlns:a16="http://schemas.microsoft.com/office/drawing/2014/main" id="{328A605E-6753-A924-79A4-0006AFEE8C86}"/>
              </a:ext>
            </a:extLst>
          </p:cNvPr>
          <p:cNvSpPr txBox="1"/>
          <p:nvPr/>
        </p:nvSpPr>
        <p:spPr>
          <a:xfrm>
            <a:off x="291464" y="9141578"/>
            <a:ext cx="5717449" cy="246991"/>
          </a:xfrm>
          <a:prstGeom prst="rect">
            <a:avLst/>
          </a:prstGeom>
        </p:spPr>
        <p:txBody>
          <a:bodyPr vert="horz" wrap="square" lIns="0" tIns="4445" rIns="0" bIns="0" rtlCol="0" anchor="t">
            <a:spAutoFit/>
          </a:bodyPr>
          <a:lstStyle/>
          <a:p>
            <a:pPr marL="12700" marR="5080">
              <a:lnSpc>
                <a:spcPct val="101600"/>
              </a:lnSpc>
              <a:spcBef>
                <a:spcPts val="35"/>
              </a:spcBef>
            </a:pPr>
            <a:r>
              <a:rPr lang="en-GB" sz="1600" dirty="0">
                <a:solidFill>
                  <a:srgbClr val="002528"/>
                </a:solidFill>
                <a:latin typeface="Orpheus Pro"/>
                <a:cs typeface="Arial"/>
              </a:rPr>
              <a:t>Insert Candidate Name</a:t>
            </a:r>
            <a:endParaRPr lang="en-GB" sz="1600" dirty="0">
              <a:solidFill>
                <a:srgbClr val="002528"/>
              </a:solidFill>
              <a:latin typeface="Orpheus Pro" panose="02000000000000000000" pitchFamily="2" charset="77"/>
              <a:cs typeface="Arial"/>
            </a:endParaRPr>
          </a:p>
        </p:txBody>
      </p:sp>
      <p:sp>
        <p:nvSpPr>
          <p:cNvPr id="5" name="role_company">
            <a:extLst>
              <a:ext uri="{FF2B5EF4-FFF2-40B4-BE49-F238E27FC236}">
                <a16:creationId xmlns:a16="http://schemas.microsoft.com/office/drawing/2014/main" id="{82D3ADEB-1B69-F591-4B37-BC11F660EFA9}"/>
              </a:ext>
            </a:extLst>
          </p:cNvPr>
          <p:cNvSpPr txBox="1"/>
          <p:nvPr/>
        </p:nvSpPr>
        <p:spPr>
          <a:xfrm>
            <a:off x="291464" y="9468149"/>
            <a:ext cx="5717449" cy="186398"/>
          </a:xfrm>
          <a:prstGeom prst="rect">
            <a:avLst/>
          </a:prstGeom>
        </p:spPr>
        <p:txBody>
          <a:bodyPr vert="horz" wrap="square" lIns="0" tIns="4445" rIns="0" bIns="0" rtlCol="0" anchor="t">
            <a:spAutoFit/>
          </a:bodyPr>
          <a:lstStyle/>
          <a:p>
            <a:pPr marL="12700" marR="5080">
              <a:lnSpc>
                <a:spcPct val="101600"/>
              </a:lnSpc>
              <a:spcBef>
                <a:spcPts val="35"/>
              </a:spcBef>
            </a:pPr>
            <a:r>
              <a:rPr lang="en-GB" sz="1200" dirty="0">
                <a:solidFill>
                  <a:srgbClr val="002528"/>
                </a:solidFill>
                <a:latin typeface="Manrope Light"/>
                <a:cs typeface="Arial"/>
              </a:rPr>
              <a:t>Insert Role and Company Name</a:t>
            </a:r>
            <a:endParaRPr lang="en-GB" sz="1200" dirty="0">
              <a:latin typeface="Manrope Light" pitchFamily="2" charset="0"/>
              <a:cs typeface="Arial"/>
            </a:endParaRPr>
          </a:p>
        </p:txBody>
      </p:sp>
      <p:sp>
        <p:nvSpPr>
          <p:cNvPr id="6" name="Slide Number Placeholder 5">
            <a:extLst>
              <a:ext uri="{FF2B5EF4-FFF2-40B4-BE49-F238E27FC236}">
                <a16:creationId xmlns:a16="http://schemas.microsoft.com/office/drawing/2014/main" id="{06D436C1-37A5-D870-72BE-E735BFA3D92B}"/>
              </a:ext>
            </a:extLst>
          </p:cNvPr>
          <p:cNvSpPr>
            <a:spLocks noGrp="1"/>
          </p:cNvSpPr>
          <p:nvPr>
            <p:ph type="sldNum" sz="quarter" idx="12"/>
          </p:nvPr>
        </p:nvSpPr>
        <p:spPr/>
        <p:txBody>
          <a:bodyPr/>
          <a:lstStyle/>
          <a:p>
            <a:fld id="{2A6D984F-DB65-474B-9557-F4C255D1B6EC}" type="slidenum">
              <a:rPr lang="en-US" smtClean="0"/>
              <a:t>1</a:t>
            </a:fld>
            <a:endParaRPr lang="en-US"/>
          </a:p>
        </p:txBody>
      </p:sp>
      <p:pic>
        <p:nvPicPr>
          <p:cNvPr id="11" name="Picture 10">
            <a:extLst>
              <a:ext uri="{FF2B5EF4-FFF2-40B4-BE49-F238E27FC236}">
                <a16:creationId xmlns:a16="http://schemas.microsoft.com/office/drawing/2014/main" id="{4F7BAEB7-5F7E-4101-D8EC-A9E0B9130328}"/>
              </a:ext>
            </a:extLst>
          </p:cNvPr>
          <p:cNvPicPr>
            <a:picLocks noChangeAspect="1"/>
          </p:cNvPicPr>
          <p:nvPr/>
        </p:nvPicPr>
        <p:blipFill>
          <a:blip r:embed="rId4"/>
          <a:stretch>
            <a:fillRect/>
          </a:stretch>
        </p:blipFill>
        <p:spPr>
          <a:xfrm>
            <a:off x="-654" y="-914"/>
            <a:ext cx="6872342" cy="7515830"/>
          </a:xfrm>
          <a:prstGeom prst="rect">
            <a:avLst/>
          </a:prstGeom>
        </p:spPr>
      </p:pic>
    </p:spTree>
    <p:extLst>
      <p:ext uri="{BB962C8B-B14F-4D97-AF65-F5344CB8AC3E}">
        <p14:creationId xmlns:p14="http://schemas.microsoft.com/office/powerpoint/2010/main" val="423622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F6366-B82B-CE25-7031-7931CB3AE39E}"/>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2301F8E3-BBFF-1F31-070E-BB2C022F89F3}"/>
              </a:ext>
            </a:extLst>
          </p:cNvPr>
          <p:cNvSpPr/>
          <p:nvPr/>
        </p:nvSpPr>
        <p:spPr>
          <a:xfrm>
            <a:off x="8468" y="1"/>
            <a:ext cx="6857999" cy="5432612"/>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A6BE840-2EDD-82B3-6B92-0C1FCA22E4E5}"/>
              </a:ext>
            </a:extLst>
          </p:cNvPr>
          <p:cNvSpPr txBox="1"/>
          <p:nvPr/>
        </p:nvSpPr>
        <p:spPr>
          <a:xfrm>
            <a:off x="250190" y="1341219"/>
            <a:ext cx="3178797" cy="1337995"/>
          </a:xfrm>
          <a:prstGeom prst="rect">
            <a:avLst/>
          </a:prstGeom>
          <a:noFill/>
        </p:spPr>
        <p:txBody>
          <a:bodyPr wrap="square" rtlCol="0">
            <a:spAutoFit/>
          </a:bodyPr>
          <a:lstStyle/>
          <a:p>
            <a:pPr>
              <a:lnSpc>
                <a:spcPts val="1400"/>
              </a:lnSpc>
            </a:pPr>
            <a:r>
              <a:rPr lang="en-GB" sz="1000">
                <a:solidFill>
                  <a:srgbClr val="072437"/>
                </a:solidFill>
                <a:latin typeface="Manrope Light" pitchFamily="2" charset="0"/>
              </a:rPr>
              <a:t>This profile report has been designed to provide a holistic picture of the named individual. It provides insight into their distinctive strengths as well as highlighting key areas for their development. It has been compiled from insights gathered through an in-depth one to one interview complemented by a select suite of psychometric tools. </a:t>
            </a:r>
          </a:p>
        </p:txBody>
      </p:sp>
      <p:sp>
        <p:nvSpPr>
          <p:cNvPr id="5" name="TextBox 4">
            <a:extLst>
              <a:ext uri="{FF2B5EF4-FFF2-40B4-BE49-F238E27FC236}">
                <a16:creationId xmlns:a16="http://schemas.microsoft.com/office/drawing/2014/main" id="{979D049E-CAA7-9676-DB87-D8721D353A17}"/>
              </a:ext>
            </a:extLst>
          </p:cNvPr>
          <p:cNvSpPr txBox="1"/>
          <p:nvPr/>
        </p:nvSpPr>
        <p:spPr>
          <a:xfrm>
            <a:off x="257097" y="437325"/>
            <a:ext cx="4634317" cy="584775"/>
          </a:xfrm>
          <a:prstGeom prst="rect">
            <a:avLst/>
          </a:prstGeom>
          <a:noFill/>
        </p:spPr>
        <p:txBody>
          <a:bodyPr wrap="square" rtlCol="0">
            <a:spAutoFit/>
          </a:bodyPr>
          <a:lstStyle/>
          <a:p>
            <a:r>
              <a:rPr lang="en-US" sz="3200">
                <a:solidFill>
                  <a:srgbClr val="072437"/>
                </a:solidFill>
                <a:latin typeface="Orpheus Pro" panose="02000000000000000000" pitchFamily="2" charset="77"/>
              </a:rPr>
              <a:t>Our </a:t>
            </a:r>
            <a:r>
              <a:rPr lang="en-US" sz="3200" i="1">
                <a:solidFill>
                  <a:srgbClr val="072437"/>
                </a:solidFill>
                <a:latin typeface="Orpheus Pro" panose="02000000000000000000" pitchFamily="2" charset="77"/>
              </a:rPr>
              <a:t>Process</a:t>
            </a:r>
          </a:p>
        </p:txBody>
      </p:sp>
      <p:sp>
        <p:nvSpPr>
          <p:cNvPr id="9" name="TextBox 8">
            <a:extLst>
              <a:ext uri="{FF2B5EF4-FFF2-40B4-BE49-F238E27FC236}">
                <a16:creationId xmlns:a16="http://schemas.microsoft.com/office/drawing/2014/main" id="{58946B41-AA19-6794-23DA-4B71929B6AFF}"/>
              </a:ext>
            </a:extLst>
          </p:cNvPr>
          <p:cNvSpPr txBox="1"/>
          <p:nvPr/>
        </p:nvSpPr>
        <p:spPr>
          <a:xfrm>
            <a:off x="3488507" y="1330250"/>
            <a:ext cx="3178801" cy="1337995"/>
          </a:xfrm>
          <a:prstGeom prst="rect">
            <a:avLst/>
          </a:prstGeom>
          <a:noFill/>
        </p:spPr>
        <p:txBody>
          <a:bodyPr wrap="square">
            <a:spAutoFit/>
          </a:bodyPr>
          <a:lstStyle/>
          <a:p>
            <a:pPr>
              <a:lnSpc>
                <a:spcPts val="1400"/>
              </a:lnSpc>
            </a:pPr>
            <a:r>
              <a:rPr lang="en-GB" sz="1000">
                <a:solidFill>
                  <a:srgbClr val="072437"/>
                </a:solidFill>
                <a:latin typeface="Manrope Light" pitchFamily="2" charset="0"/>
              </a:rPr>
              <a:t>We believe that each leader is unique, and we aim to capture their distinctiveness and their potential. Our judgements are underpinned by our 4 Energies Model which looks at the personal characteristics that are the building blocks of leadership capability. Benchmark ratings are against the level of the role being assessed or developed against. </a:t>
            </a:r>
            <a:endParaRPr lang="en-US" sz="1000">
              <a:solidFill>
                <a:srgbClr val="072437"/>
              </a:solidFill>
              <a:latin typeface="Manrope Light" pitchFamily="2" charset="0"/>
            </a:endParaRPr>
          </a:p>
        </p:txBody>
      </p:sp>
      <p:sp>
        <p:nvSpPr>
          <p:cNvPr id="8" name="Rectangle 7">
            <a:extLst>
              <a:ext uri="{FF2B5EF4-FFF2-40B4-BE49-F238E27FC236}">
                <a16:creationId xmlns:a16="http://schemas.microsoft.com/office/drawing/2014/main" id="{47647CB5-91AE-E4A9-45B8-306FAE04A05A}"/>
              </a:ext>
            </a:extLst>
          </p:cNvPr>
          <p:cNvSpPr/>
          <p:nvPr/>
        </p:nvSpPr>
        <p:spPr>
          <a:xfrm>
            <a:off x="1" y="3926162"/>
            <a:ext cx="4888896" cy="1030655"/>
          </a:xfrm>
          <a:prstGeom prst="rect">
            <a:avLst/>
          </a:prstGeom>
          <a:solidFill>
            <a:srgbClr val="002628">
              <a:alpha val="8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F7A7DF0-FBAF-8629-E19F-7872EA6D9078}"/>
              </a:ext>
            </a:extLst>
          </p:cNvPr>
          <p:cNvSpPr/>
          <p:nvPr/>
        </p:nvSpPr>
        <p:spPr>
          <a:xfrm>
            <a:off x="0" y="4990202"/>
            <a:ext cx="5052803" cy="935037"/>
          </a:xfrm>
          <a:prstGeom prst="rect">
            <a:avLst/>
          </a:prstGeom>
          <a:solidFill>
            <a:srgbClr val="5FA17F">
              <a:alpha val="7229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A813F8-AAD5-0892-0BC7-9ABE01A370FE}"/>
              </a:ext>
            </a:extLst>
          </p:cNvPr>
          <p:cNvSpPr/>
          <p:nvPr/>
        </p:nvSpPr>
        <p:spPr>
          <a:xfrm>
            <a:off x="0" y="5960208"/>
            <a:ext cx="4888895" cy="962205"/>
          </a:xfrm>
          <a:prstGeom prst="rect">
            <a:avLst/>
          </a:prstGeom>
          <a:solidFill>
            <a:srgbClr val="B0E3BE">
              <a:alpha val="77993"/>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A8716EA-2984-0E89-1ED7-3CCD4D19D821}"/>
              </a:ext>
            </a:extLst>
          </p:cNvPr>
          <p:cNvPicPr>
            <a:picLocks noChangeAspect="1"/>
          </p:cNvPicPr>
          <p:nvPr/>
        </p:nvPicPr>
        <p:blipFill>
          <a:blip r:embed="rId3"/>
          <a:stretch>
            <a:fillRect/>
          </a:stretch>
        </p:blipFill>
        <p:spPr>
          <a:xfrm rot="5400000">
            <a:off x="4382229" y="4438179"/>
            <a:ext cx="2990905" cy="1977569"/>
          </a:xfrm>
          <a:prstGeom prst="rect">
            <a:avLst/>
          </a:prstGeom>
        </p:spPr>
      </p:pic>
      <p:sp>
        <p:nvSpPr>
          <p:cNvPr id="20" name="TextBox 19">
            <a:extLst>
              <a:ext uri="{FF2B5EF4-FFF2-40B4-BE49-F238E27FC236}">
                <a16:creationId xmlns:a16="http://schemas.microsoft.com/office/drawing/2014/main" id="{51920AD3-9649-5037-D2FE-E3E569AD9DBB}"/>
              </a:ext>
            </a:extLst>
          </p:cNvPr>
          <p:cNvSpPr txBox="1"/>
          <p:nvPr/>
        </p:nvSpPr>
        <p:spPr>
          <a:xfrm>
            <a:off x="864933" y="4193090"/>
            <a:ext cx="2160941" cy="461665"/>
          </a:xfrm>
          <a:prstGeom prst="rect">
            <a:avLst/>
          </a:prstGeom>
          <a:noFill/>
        </p:spPr>
        <p:txBody>
          <a:bodyPr wrap="square" rtlCol="0">
            <a:spAutoFit/>
          </a:bodyPr>
          <a:lstStyle/>
          <a:p>
            <a:r>
              <a:rPr lang="en-US" sz="1200">
                <a:solidFill>
                  <a:srgbClr val="F2F6ED"/>
                </a:solidFill>
                <a:latin typeface="Orpheus Pro" panose="02000000000000000000" pitchFamily="2" charset="77"/>
              </a:rPr>
              <a:t>What type of leader is this? </a:t>
            </a:r>
            <a:br>
              <a:rPr lang="en-US" sz="1200">
                <a:solidFill>
                  <a:srgbClr val="F2F6ED"/>
                </a:solidFill>
                <a:latin typeface="Orpheus Pro" panose="02000000000000000000" pitchFamily="2" charset="77"/>
              </a:rPr>
            </a:br>
            <a:r>
              <a:rPr lang="en-US" sz="1200">
                <a:solidFill>
                  <a:srgbClr val="F2F6ED"/>
                </a:solidFill>
                <a:latin typeface="Orpheus Pro" panose="02000000000000000000" pitchFamily="2" charset="77"/>
              </a:rPr>
              <a:t>What lies behind this?</a:t>
            </a:r>
          </a:p>
        </p:txBody>
      </p:sp>
      <p:sp>
        <p:nvSpPr>
          <p:cNvPr id="21" name="TextBox 20">
            <a:extLst>
              <a:ext uri="{FF2B5EF4-FFF2-40B4-BE49-F238E27FC236}">
                <a16:creationId xmlns:a16="http://schemas.microsoft.com/office/drawing/2014/main" id="{BFCC6EED-391D-8863-0C09-AECA2751EE81}"/>
              </a:ext>
            </a:extLst>
          </p:cNvPr>
          <p:cNvSpPr txBox="1"/>
          <p:nvPr/>
        </p:nvSpPr>
        <p:spPr>
          <a:xfrm>
            <a:off x="2771897" y="4231137"/>
            <a:ext cx="2023338" cy="507831"/>
          </a:xfrm>
          <a:prstGeom prst="rect">
            <a:avLst/>
          </a:prstGeom>
          <a:noFill/>
        </p:spPr>
        <p:txBody>
          <a:bodyPr wrap="square" rtlCol="0">
            <a:spAutoFit/>
          </a:bodyPr>
          <a:lstStyle/>
          <a:p>
            <a:pPr marL="171450" indent="-171450">
              <a:buFont typeface="Arial" panose="020B0604020202020204" pitchFamily="34" charset="0"/>
              <a:buChar char="•"/>
            </a:pPr>
            <a:r>
              <a:rPr lang="en-US" sz="900" dirty="0">
                <a:solidFill>
                  <a:schemeClr val="bg2"/>
                </a:solidFill>
                <a:latin typeface="Manrope Medium" pitchFamily="2" charset="0"/>
              </a:rPr>
              <a:t>Personal characteristics</a:t>
            </a:r>
          </a:p>
          <a:p>
            <a:pPr marL="171450" indent="-171450">
              <a:buFont typeface="Arial" panose="020B0604020202020204" pitchFamily="34" charset="0"/>
              <a:buChar char="•"/>
            </a:pPr>
            <a:r>
              <a:rPr lang="en-US" sz="900" dirty="0">
                <a:solidFill>
                  <a:schemeClr val="bg2"/>
                </a:solidFill>
                <a:latin typeface="Manrope Medium" pitchFamily="2" charset="0"/>
              </a:rPr>
              <a:t>Experience and life trajectory</a:t>
            </a:r>
          </a:p>
          <a:p>
            <a:pPr marL="171450" indent="-171450">
              <a:buFont typeface="Arial" panose="020B0604020202020204" pitchFamily="34" charset="0"/>
              <a:buChar char="•"/>
            </a:pPr>
            <a:r>
              <a:rPr lang="en-US" sz="900" dirty="0">
                <a:solidFill>
                  <a:schemeClr val="bg2"/>
                </a:solidFill>
                <a:latin typeface="Manrope Medium" pitchFamily="2" charset="0"/>
              </a:rPr>
              <a:t>Leadership capabilities</a:t>
            </a:r>
          </a:p>
        </p:txBody>
      </p:sp>
      <p:sp>
        <p:nvSpPr>
          <p:cNvPr id="22" name="TextBox 21">
            <a:extLst>
              <a:ext uri="{FF2B5EF4-FFF2-40B4-BE49-F238E27FC236}">
                <a16:creationId xmlns:a16="http://schemas.microsoft.com/office/drawing/2014/main" id="{CB8B3992-600E-BD53-466C-1EFB1E90CDB5}"/>
              </a:ext>
            </a:extLst>
          </p:cNvPr>
          <p:cNvSpPr txBox="1"/>
          <p:nvPr/>
        </p:nvSpPr>
        <p:spPr>
          <a:xfrm>
            <a:off x="888454" y="5173932"/>
            <a:ext cx="1586078" cy="646331"/>
          </a:xfrm>
          <a:prstGeom prst="rect">
            <a:avLst/>
          </a:prstGeom>
          <a:noFill/>
        </p:spPr>
        <p:txBody>
          <a:bodyPr wrap="square" rtlCol="0">
            <a:spAutoFit/>
          </a:bodyPr>
          <a:lstStyle/>
          <a:p>
            <a:r>
              <a:rPr lang="en-US" sz="1200" dirty="0">
                <a:latin typeface="Orpheus Pro" panose="02000000000000000000" pitchFamily="2" charset="77"/>
              </a:rPr>
              <a:t>What does this mean for their performance?</a:t>
            </a:r>
          </a:p>
        </p:txBody>
      </p:sp>
      <p:sp>
        <p:nvSpPr>
          <p:cNvPr id="23" name="TextBox 22">
            <a:extLst>
              <a:ext uri="{FF2B5EF4-FFF2-40B4-BE49-F238E27FC236}">
                <a16:creationId xmlns:a16="http://schemas.microsoft.com/office/drawing/2014/main" id="{CDC7418F-5309-6CE3-34A5-538219BE5B34}"/>
              </a:ext>
            </a:extLst>
          </p:cNvPr>
          <p:cNvSpPr txBox="1"/>
          <p:nvPr/>
        </p:nvSpPr>
        <p:spPr>
          <a:xfrm>
            <a:off x="2771897" y="5125896"/>
            <a:ext cx="1902660" cy="646331"/>
          </a:xfrm>
          <a:prstGeom prst="rect">
            <a:avLst/>
          </a:prstGeom>
          <a:noFill/>
        </p:spPr>
        <p:txBody>
          <a:bodyPr wrap="square" rtlCol="0">
            <a:spAutoFit/>
          </a:bodyPr>
          <a:lstStyle/>
          <a:p>
            <a:pPr marL="171450" indent="-171450">
              <a:buFont typeface="Arial" panose="020B0604020202020204" pitchFamily="34" charset="0"/>
              <a:buChar char="•"/>
            </a:pPr>
            <a:r>
              <a:rPr lang="en-US" sz="900">
                <a:latin typeface="Manrope Medium" pitchFamily="2" charset="0"/>
              </a:rPr>
              <a:t>Strengths and development areas in relation to the role </a:t>
            </a:r>
          </a:p>
          <a:p>
            <a:pPr marL="171450" indent="-171450">
              <a:buFont typeface="Arial" panose="020B0604020202020204" pitchFamily="34" charset="0"/>
              <a:buChar char="•"/>
            </a:pPr>
            <a:r>
              <a:rPr lang="en-US" sz="900">
                <a:latin typeface="Manrope Medium" pitchFamily="2" charset="0"/>
              </a:rPr>
              <a:t>Recommendation</a:t>
            </a:r>
          </a:p>
          <a:p>
            <a:pPr marL="171450" indent="-171450">
              <a:buFont typeface="Arial" panose="020B0604020202020204" pitchFamily="34" charset="0"/>
              <a:buChar char="•"/>
            </a:pPr>
            <a:r>
              <a:rPr lang="en-US" sz="900">
                <a:latin typeface="Manrope Medium" pitchFamily="2" charset="0"/>
              </a:rPr>
              <a:t>Cultural and team alignment</a:t>
            </a:r>
          </a:p>
        </p:txBody>
      </p:sp>
      <p:sp>
        <p:nvSpPr>
          <p:cNvPr id="25" name="TextBox 24">
            <a:extLst>
              <a:ext uri="{FF2B5EF4-FFF2-40B4-BE49-F238E27FC236}">
                <a16:creationId xmlns:a16="http://schemas.microsoft.com/office/drawing/2014/main" id="{E0669005-2BD3-28BB-0418-F9741F915260}"/>
              </a:ext>
            </a:extLst>
          </p:cNvPr>
          <p:cNvSpPr txBox="1"/>
          <p:nvPr/>
        </p:nvSpPr>
        <p:spPr>
          <a:xfrm>
            <a:off x="910726" y="6161714"/>
            <a:ext cx="1563806" cy="461665"/>
          </a:xfrm>
          <a:prstGeom prst="rect">
            <a:avLst/>
          </a:prstGeom>
          <a:noFill/>
        </p:spPr>
        <p:txBody>
          <a:bodyPr wrap="square" rtlCol="0">
            <a:spAutoFit/>
          </a:bodyPr>
          <a:lstStyle/>
          <a:p>
            <a:r>
              <a:rPr lang="en-US" sz="1200" dirty="0">
                <a:latin typeface="Orpheus Pro" panose="02000000000000000000" pitchFamily="2" charset="77"/>
              </a:rPr>
              <a:t>What is this person’s potential to progress?</a:t>
            </a:r>
          </a:p>
        </p:txBody>
      </p:sp>
      <p:sp>
        <p:nvSpPr>
          <p:cNvPr id="26" name="TextBox 25">
            <a:extLst>
              <a:ext uri="{FF2B5EF4-FFF2-40B4-BE49-F238E27FC236}">
                <a16:creationId xmlns:a16="http://schemas.microsoft.com/office/drawing/2014/main" id="{9304077B-C14F-C6B9-E72C-BE36B8AC30ED}"/>
              </a:ext>
            </a:extLst>
          </p:cNvPr>
          <p:cNvSpPr txBox="1"/>
          <p:nvPr/>
        </p:nvSpPr>
        <p:spPr>
          <a:xfrm>
            <a:off x="2771897" y="6032288"/>
            <a:ext cx="1699161" cy="784830"/>
          </a:xfrm>
          <a:prstGeom prst="rect">
            <a:avLst/>
          </a:prstGeom>
          <a:noFill/>
        </p:spPr>
        <p:txBody>
          <a:bodyPr wrap="square" rtlCol="0">
            <a:spAutoFit/>
          </a:bodyPr>
          <a:lstStyle/>
          <a:p>
            <a:pPr marL="171450" indent="-171450">
              <a:buFont typeface="Arial" panose="020B0604020202020204" pitchFamily="34" charset="0"/>
              <a:buChar char="•"/>
            </a:pPr>
            <a:r>
              <a:rPr lang="en-US" sz="900">
                <a:latin typeface="Manrope Medium" pitchFamily="2" charset="0"/>
              </a:rPr>
              <a:t>Strength of potential</a:t>
            </a:r>
          </a:p>
          <a:p>
            <a:pPr marL="171450" indent="-171450">
              <a:buFont typeface="Arial" panose="020B0604020202020204" pitchFamily="34" charset="0"/>
              <a:buChar char="•"/>
            </a:pPr>
            <a:r>
              <a:rPr lang="en-US" sz="900">
                <a:latin typeface="Manrope Medium" pitchFamily="2" charset="0"/>
              </a:rPr>
              <a:t>Next transition as a leader</a:t>
            </a:r>
          </a:p>
          <a:p>
            <a:pPr marL="171450" indent="-171450">
              <a:buFont typeface="Arial" panose="020B0604020202020204" pitchFamily="34" charset="0"/>
              <a:buChar char="•"/>
            </a:pPr>
            <a:r>
              <a:rPr lang="en-US" sz="900">
                <a:latin typeface="Manrope Medium" pitchFamily="2" charset="0"/>
              </a:rPr>
              <a:t>Support and development required</a:t>
            </a:r>
          </a:p>
        </p:txBody>
      </p:sp>
      <p:sp>
        <p:nvSpPr>
          <p:cNvPr id="27" name="TextBox 26">
            <a:extLst>
              <a:ext uri="{FF2B5EF4-FFF2-40B4-BE49-F238E27FC236}">
                <a16:creationId xmlns:a16="http://schemas.microsoft.com/office/drawing/2014/main" id="{AF2D172C-1F9A-7AA4-3461-0C27F1396C40}"/>
              </a:ext>
            </a:extLst>
          </p:cNvPr>
          <p:cNvSpPr txBox="1"/>
          <p:nvPr/>
        </p:nvSpPr>
        <p:spPr>
          <a:xfrm>
            <a:off x="141489" y="6330366"/>
            <a:ext cx="863217" cy="215444"/>
          </a:xfrm>
          <a:prstGeom prst="rect">
            <a:avLst/>
          </a:prstGeom>
          <a:noFill/>
          <a:ln>
            <a:noFill/>
          </a:ln>
        </p:spPr>
        <p:txBody>
          <a:bodyPr wrap="square" rtlCol="0">
            <a:spAutoFit/>
          </a:bodyPr>
          <a:lstStyle/>
          <a:p>
            <a:r>
              <a:rPr lang="en-US" sz="800" spc="80">
                <a:solidFill>
                  <a:srgbClr val="362236"/>
                </a:solidFill>
                <a:latin typeface="Manrope Medium" pitchFamily="2" charset="0"/>
              </a:rPr>
              <a:t>FUTURE</a:t>
            </a:r>
          </a:p>
        </p:txBody>
      </p:sp>
      <p:sp>
        <p:nvSpPr>
          <p:cNvPr id="31" name="TextBox 30">
            <a:extLst>
              <a:ext uri="{FF2B5EF4-FFF2-40B4-BE49-F238E27FC236}">
                <a16:creationId xmlns:a16="http://schemas.microsoft.com/office/drawing/2014/main" id="{0CD338F5-7D59-23BA-1ED1-7084E1AEA9AD}"/>
              </a:ext>
            </a:extLst>
          </p:cNvPr>
          <p:cNvSpPr txBox="1"/>
          <p:nvPr/>
        </p:nvSpPr>
        <p:spPr>
          <a:xfrm>
            <a:off x="137544" y="5332323"/>
            <a:ext cx="771330" cy="215444"/>
          </a:xfrm>
          <a:prstGeom prst="rect">
            <a:avLst/>
          </a:prstGeom>
          <a:noFill/>
          <a:ln>
            <a:noFill/>
          </a:ln>
        </p:spPr>
        <p:txBody>
          <a:bodyPr wrap="square" rtlCol="0">
            <a:spAutoFit/>
          </a:bodyPr>
          <a:lstStyle/>
          <a:p>
            <a:r>
              <a:rPr lang="en-US" sz="800" spc="80" dirty="0">
                <a:solidFill>
                  <a:srgbClr val="072437"/>
                </a:solidFill>
                <a:latin typeface="Manrope Medium" pitchFamily="2" charset="0"/>
              </a:rPr>
              <a:t>PRESENT</a:t>
            </a:r>
          </a:p>
        </p:txBody>
      </p:sp>
      <p:sp>
        <p:nvSpPr>
          <p:cNvPr id="36" name="TextBox 35">
            <a:extLst>
              <a:ext uri="{FF2B5EF4-FFF2-40B4-BE49-F238E27FC236}">
                <a16:creationId xmlns:a16="http://schemas.microsoft.com/office/drawing/2014/main" id="{97FCD3A8-FCC2-10A3-D3D5-FC6930488902}"/>
              </a:ext>
            </a:extLst>
          </p:cNvPr>
          <p:cNvSpPr txBox="1"/>
          <p:nvPr/>
        </p:nvSpPr>
        <p:spPr>
          <a:xfrm>
            <a:off x="148561" y="4301668"/>
            <a:ext cx="530164" cy="215444"/>
          </a:xfrm>
          <a:prstGeom prst="rect">
            <a:avLst/>
          </a:prstGeom>
          <a:noFill/>
          <a:ln>
            <a:noFill/>
          </a:ln>
        </p:spPr>
        <p:txBody>
          <a:bodyPr wrap="square" rtlCol="0">
            <a:spAutoFit/>
          </a:bodyPr>
          <a:lstStyle/>
          <a:p>
            <a:r>
              <a:rPr lang="en-US" sz="800" spc="80">
                <a:solidFill>
                  <a:schemeClr val="bg2"/>
                </a:solidFill>
                <a:latin typeface="Manrope Medium" pitchFamily="2" charset="0"/>
              </a:rPr>
              <a:t>PAST</a:t>
            </a:r>
          </a:p>
        </p:txBody>
      </p:sp>
      <p:pic>
        <p:nvPicPr>
          <p:cNvPr id="37" name="Picture 36">
            <a:extLst>
              <a:ext uri="{FF2B5EF4-FFF2-40B4-BE49-F238E27FC236}">
                <a16:creationId xmlns:a16="http://schemas.microsoft.com/office/drawing/2014/main" id="{C38075A8-3BCE-A634-FAE2-68F5FE17D2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5279" y="9562406"/>
            <a:ext cx="1207442" cy="109279"/>
          </a:xfrm>
          <a:prstGeom prst="rect">
            <a:avLst/>
          </a:prstGeom>
        </p:spPr>
      </p:pic>
      <p:sp>
        <p:nvSpPr>
          <p:cNvPr id="14" name="TextBox 13">
            <a:extLst>
              <a:ext uri="{FF2B5EF4-FFF2-40B4-BE49-F238E27FC236}">
                <a16:creationId xmlns:a16="http://schemas.microsoft.com/office/drawing/2014/main" id="{1461B327-196C-4D17-C0CE-94F1B9BB7EB2}"/>
              </a:ext>
            </a:extLst>
          </p:cNvPr>
          <p:cNvSpPr txBox="1"/>
          <p:nvPr/>
        </p:nvSpPr>
        <p:spPr>
          <a:xfrm>
            <a:off x="257097" y="7549870"/>
            <a:ext cx="2832644" cy="338554"/>
          </a:xfrm>
          <a:prstGeom prst="rect">
            <a:avLst/>
          </a:prstGeom>
          <a:noFill/>
        </p:spPr>
        <p:txBody>
          <a:bodyPr wrap="square" rtlCol="0">
            <a:spAutoFit/>
          </a:bodyPr>
          <a:lstStyle/>
          <a:p>
            <a:r>
              <a:rPr lang="en-GB" sz="800">
                <a:solidFill>
                  <a:srgbClr val="072437"/>
                </a:solidFill>
                <a:latin typeface="Manrope Medium" pitchFamily="2" charset="0"/>
              </a:rPr>
              <a:t>We request that you respect the personal and confidential nature of this profile by:</a:t>
            </a:r>
          </a:p>
        </p:txBody>
      </p:sp>
      <p:sp>
        <p:nvSpPr>
          <p:cNvPr id="15" name="TextBox 14">
            <a:extLst>
              <a:ext uri="{FF2B5EF4-FFF2-40B4-BE49-F238E27FC236}">
                <a16:creationId xmlns:a16="http://schemas.microsoft.com/office/drawing/2014/main" id="{B7235698-E1FE-D396-3169-2D8646D4D86F}"/>
              </a:ext>
            </a:extLst>
          </p:cNvPr>
          <p:cNvSpPr txBox="1"/>
          <p:nvPr/>
        </p:nvSpPr>
        <p:spPr>
          <a:xfrm>
            <a:off x="352758" y="8087921"/>
            <a:ext cx="3067775" cy="946413"/>
          </a:xfrm>
          <a:prstGeom prst="rect">
            <a:avLst/>
          </a:prstGeom>
          <a:noFill/>
        </p:spPr>
        <p:txBody>
          <a:bodyPr wrap="square" rtlCol="0">
            <a:spAutoFit/>
          </a:bodyPr>
          <a:lstStyle/>
          <a:p>
            <a:pPr marL="247632" indent="-247632">
              <a:spcAft>
                <a:spcPts val="867"/>
              </a:spcAft>
              <a:buFont typeface="Arial" panose="020B0604020202020204" pitchFamily="34" charset="0"/>
              <a:buChar char="•"/>
            </a:pPr>
            <a:r>
              <a:rPr lang="en-GB" sz="800">
                <a:solidFill>
                  <a:srgbClr val="072437"/>
                </a:solidFill>
                <a:latin typeface="Manrope Medium" pitchFamily="2" charset="0"/>
              </a:rPr>
              <a:t>Confining it to a confidential file and restricting its availability to only those who are immediately concerned with the individual and who have also received guidance in its interpretation.</a:t>
            </a:r>
          </a:p>
          <a:p>
            <a:pPr marL="247632" indent="-247632">
              <a:spcAft>
                <a:spcPts val="867"/>
              </a:spcAft>
              <a:buFont typeface="Arial" panose="020B0604020202020204" pitchFamily="34" charset="0"/>
              <a:buChar char="•"/>
            </a:pPr>
            <a:r>
              <a:rPr lang="en-GB" sz="800">
                <a:solidFill>
                  <a:srgbClr val="072437"/>
                </a:solidFill>
                <a:latin typeface="Manrope Medium" pitchFamily="2" charset="0"/>
              </a:rPr>
              <a:t>Ensuring that it is interpreted in conjunction with other relevant data about the individual.</a:t>
            </a:r>
          </a:p>
        </p:txBody>
      </p:sp>
      <p:sp>
        <p:nvSpPr>
          <p:cNvPr id="16" name="TextBox 15">
            <a:extLst>
              <a:ext uri="{FF2B5EF4-FFF2-40B4-BE49-F238E27FC236}">
                <a16:creationId xmlns:a16="http://schemas.microsoft.com/office/drawing/2014/main" id="{5DE0001E-D6BC-5B00-B152-E5E795B65C58}"/>
              </a:ext>
            </a:extLst>
          </p:cNvPr>
          <p:cNvSpPr txBox="1"/>
          <p:nvPr/>
        </p:nvSpPr>
        <p:spPr>
          <a:xfrm>
            <a:off x="3424767" y="8076761"/>
            <a:ext cx="3067775" cy="1184940"/>
          </a:xfrm>
          <a:prstGeom prst="rect">
            <a:avLst/>
          </a:prstGeom>
          <a:noFill/>
        </p:spPr>
        <p:txBody>
          <a:bodyPr wrap="square">
            <a:spAutoFit/>
          </a:bodyPr>
          <a:lstStyle/>
          <a:p>
            <a:pPr marL="247632" indent="-247632">
              <a:spcAft>
                <a:spcPts val="867"/>
              </a:spcAft>
              <a:buFont typeface="Arial" panose="020B0604020202020204" pitchFamily="34" charset="0"/>
              <a:buChar char="•"/>
            </a:pPr>
            <a:r>
              <a:rPr lang="en-GB" sz="800">
                <a:solidFill>
                  <a:srgbClr val="072437"/>
                </a:solidFill>
                <a:latin typeface="Manrope Medium" pitchFamily="2" charset="0"/>
              </a:rPr>
              <a:t>Note that decisions informed by this report rest with the client and not with Global Future Partnership LLP.</a:t>
            </a:r>
          </a:p>
          <a:p>
            <a:pPr marL="247632" indent="-247632">
              <a:spcAft>
                <a:spcPts val="867"/>
              </a:spcAft>
              <a:buFont typeface="Arial" panose="020B0604020202020204" pitchFamily="34" charset="0"/>
              <a:buChar char="•"/>
            </a:pPr>
            <a:r>
              <a:rPr lang="en-GB" sz="800">
                <a:solidFill>
                  <a:srgbClr val="072437"/>
                </a:solidFill>
                <a:latin typeface="Manrope Medium" pitchFamily="2" charset="0"/>
              </a:rPr>
              <a:t>This report is not valid beyond two years of the assessment date and all records of it must be destroyed after three years from the assessment date.</a:t>
            </a:r>
          </a:p>
          <a:p>
            <a:pPr marL="247632" indent="-247632">
              <a:spcAft>
                <a:spcPts val="867"/>
              </a:spcAft>
              <a:buFont typeface="Arial" panose="020B0604020202020204" pitchFamily="34" charset="0"/>
              <a:buChar char="•"/>
            </a:pPr>
            <a:r>
              <a:rPr lang="en-GB" sz="800">
                <a:solidFill>
                  <a:srgbClr val="072437"/>
                </a:solidFill>
                <a:latin typeface="Manrope Medium" pitchFamily="2" charset="0"/>
              </a:rPr>
              <a:t>Breaches of confidentiality should be reported to your ICO within 72 hours.</a:t>
            </a:r>
          </a:p>
        </p:txBody>
      </p:sp>
      <p:sp>
        <p:nvSpPr>
          <p:cNvPr id="2" name="Slide Number Placeholder 1">
            <a:extLst>
              <a:ext uri="{FF2B5EF4-FFF2-40B4-BE49-F238E27FC236}">
                <a16:creationId xmlns:a16="http://schemas.microsoft.com/office/drawing/2014/main" id="{9126993B-AF82-F1B2-939C-143D2BA26E52}"/>
              </a:ext>
            </a:extLst>
          </p:cNvPr>
          <p:cNvSpPr>
            <a:spLocks noGrp="1"/>
          </p:cNvSpPr>
          <p:nvPr>
            <p:ph type="sldNum" sz="quarter" idx="12"/>
          </p:nvPr>
        </p:nvSpPr>
        <p:spPr>
          <a:xfrm>
            <a:off x="5077907" y="9332337"/>
            <a:ext cx="1543050" cy="527403"/>
          </a:xfrm>
        </p:spPr>
        <p:txBody>
          <a:bodyPr/>
          <a:lstStyle/>
          <a:p>
            <a:fld id="{2A6D984F-DB65-474B-9557-F4C255D1B6EC}" type="slidenum">
              <a:rPr lang="en-US" sz="1000" smtClean="0">
                <a:latin typeface="Manrope Light" pitchFamily="2" charset="0"/>
              </a:rPr>
              <a:t>2</a:t>
            </a:fld>
            <a:endParaRPr lang="en-US" sz="1000">
              <a:latin typeface="Manrope Light" pitchFamily="2" charset="0"/>
            </a:endParaRPr>
          </a:p>
        </p:txBody>
      </p:sp>
    </p:spTree>
    <p:extLst>
      <p:ext uri="{BB962C8B-B14F-4D97-AF65-F5344CB8AC3E}">
        <p14:creationId xmlns:p14="http://schemas.microsoft.com/office/powerpoint/2010/main" val="3378001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a:extLst>
              <a:ext uri="{FF2B5EF4-FFF2-40B4-BE49-F238E27FC236}">
                <a16:creationId xmlns:a16="http://schemas.microsoft.com/office/drawing/2014/main" id="{244C809F-A6E7-DA04-7470-EE5E8E771742}"/>
              </a:ext>
            </a:extLst>
          </p:cNvPr>
          <p:cNvSpPr/>
          <p:nvPr/>
        </p:nvSpPr>
        <p:spPr>
          <a:xfrm>
            <a:off x="-5221" y="6240521"/>
            <a:ext cx="6858000" cy="1361464"/>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A08818F7-9B8C-596C-5763-1E4A251C8580}"/>
              </a:ext>
            </a:extLst>
          </p:cNvPr>
          <p:cNvSpPr/>
          <p:nvPr/>
        </p:nvSpPr>
        <p:spPr>
          <a:xfrm>
            <a:off x="3453384" y="2201904"/>
            <a:ext cx="3412375" cy="4002696"/>
          </a:xfrm>
          <a:prstGeom prst="rect">
            <a:avLst/>
          </a:prstGeom>
          <a:solidFill>
            <a:srgbClr val="F3F6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9A0F0D77-9F8B-E2CC-BB93-A2DF5FBFB1FD}"/>
              </a:ext>
            </a:extLst>
          </p:cNvPr>
          <p:cNvSpPr/>
          <p:nvPr/>
        </p:nvSpPr>
        <p:spPr>
          <a:xfrm>
            <a:off x="0" y="2201904"/>
            <a:ext cx="3399072" cy="4002696"/>
          </a:xfrm>
          <a:prstGeom prst="rect">
            <a:avLst/>
          </a:prstGeom>
          <a:solidFill>
            <a:srgbClr val="052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2D2D23CF-7203-416E-7CF5-BF80CC1F251B}"/>
              </a:ext>
            </a:extLst>
          </p:cNvPr>
          <p:cNvSpPr/>
          <p:nvPr/>
        </p:nvSpPr>
        <p:spPr>
          <a:xfrm>
            <a:off x="447" y="0"/>
            <a:ext cx="6858000" cy="2142217"/>
          </a:xfrm>
          <a:prstGeom prst="rect">
            <a:avLst/>
          </a:prstGeom>
          <a:solidFill>
            <a:srgbClr val="F3F6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C25A2D8-08C4-F0B5-91FE-EE41233C286B}"/>
              </a:ext>
            </a:extLst>
          </p:cNvPr>
          <p:cNvSpPr/>
          <p:nvPr/>
        </p:nvSpPr>
        <p:spPr>
          <a:xfrm>
            <a:off x="0" y="7657982"/>
            <a:ext cx="6858000" cy="2300504"/>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trength_1_title">
            <a:extLst>
              <a:ext uri="{FF2B5EF4-FFF2-40B4-BE49-F238E27FC236}">
                <a16:creationId xmlns:a16="http://schemas.microsoft.com/office/drawing/2014/main" id="{01791D9C-6B20-F74B-8D25-DC99DB4CBE55}"/>
              </a:ext>
            </a:extLst>
          </p:cNvPr>
          <p:cNvSpPr txBox="1"/>
          <p:nvPr/>
        </p:nvSpPr>
        <p:spPr>
          <a:xfrm>
            <a:off x="76730" y="2509973"/>
            <a:ext cx="3455368" cy="400110"/>
          </a:xfrm>
          <a:prstGeom prst="rect">
            <a:avLst/>
          </a:prstGeom>
          <a:noFill/>
        </p:spPr>
        <p:txBody>
          <a:bodyPr wrap="square" lIns="91440" tIns="45720" rIns="91440" bIns="45720" rtlCol="0" anchor="t">
            <a:spAutoFit/>
          </a:bodyPr>
          <a:lstStyle/>
          <a:p>
            <a:pPr fontAlgn="base"/>
            <a:r>
              <a:rPr lang="en-GB" sz="1100" dirty="0">
                <a:solidFill>
                  <a:srgbClr val="F3F6EE"/>
                </a:solidFill>
                <a:latin typeface="OrpheusW05-Regular"/>
              </a:rPr>
              <a:t>Strength One</a:t>
            </a:r>
            <a:endParaRPr lang="en-GB" sz="1100" dirty="0">
              <a:solidFill>
                <a:srgbClr val="F3F6EE"/>
              </a:solidFill>
              <a:effectLst/>
              <a:latin typeface="OrpheusW05-Regular"/>
            </a:endParaRPr>
          </a:p>
          <a:p>
            <a:pPr fontAlgn="base"/>
            <a:r>
              <a:rPr lang="en-GB" sz="900" dirty="0">
                <a:solidFill>
                  <a:srgbClr val="F3F6EE"/>
                </a:solidFill>
                <a:latin typeface="Manrope Light"/>
              </a:rPr>
              <a:t> </a:t>
            </a:r>
            <a:endParaRPr lang="en-GB" dirty="0">
              <a:solidFill>
                <a:srgbClr val="F3F6EE"/>
              </a:solidFill>
            </a:endParaRPr>
          </a:p>
        </p:txBody>
      </p:sp>
      <p:sp>
        <p:nvSpPr>
          <p:cNvPr id="110" name="personal_profile">
            <a:extLst>
              <a:ext uri="{FF2B5EF4-FFF2-40B4-BE49-F238E27FC236}">
                <a16:creationId xmlns:a16="http://schemas.microsoft.com/office/drawing/2014/main" id="{4D9549C0-432D-5D8C-904C-B092E419407C}"/>
              </a:ext>
            </a:extLst>
          </p:cNvPr>
          <p:cNvSpPr txBox="1"/>
          <p:nvPr/>
        </p:nvSpPr>
        <p:spPr>
          <a:xfrm>
            <a:off x="137201" y="1154583"/>
            <a:ext cx="6683540" cy="230832"/>
          </a:xfrm>
          <a:prstGeom prst="rect">
            <a:avLst/>
          </a:prstGeom>
          <a:noFill/>
        </p:spPr>
        <p:txBody>
          <a:bodyPr wrap="square" lIns="91440" tIns="45720" rIns="91440" bIns="45720" rtlCol="0" anchor="t">
            <a:spAutoFit/>
          </a:bodyPr>
          <a:lstStyle/>
          <a:p>
            <a:r>
              <a:rPr lang="en-GB" sz="900" dirty="0">
                <a:solidFill>
                  <a:srgbClr val="000000"/>
                </a:solidFill>
                <a:latin typeface="Manrope Light"/>
              </a:rPr>
              <a:t>Insert Personal Profile here. </a:t>
            </a:r>
            <a:endParaRPr lang="en-GB" sz="900" kern="1200" dirty="0">
              <a:latin typeface="Manrope Light" pitchFamily="2" charset="0"/>
            </a:endParaRPr>
          </a:p>
        </p:txBody>
      </p:sp>
      <p:sp>
        <p:nvSpPr>
          <p:cNvPr id="5" name="TextBox 4">
            <a:extLst>
              <a:ext uri="{FF2B5EF4-FFF2-40B4-BE49-F238E27FC236}">
                <a16:creationId xmlns:a16="http://schemas.microsoft.com/office/drawing/2014/main" id="{EEF0F0B4-68B2-192B-BE72-32E8D792C1C1}"/>
              </a:ext>
            </a:extLst>
          </p:cNvPr>
          <p:cNvSpPr txBox="1"/>
          <p:nvPr/>
        </p:nvSpPr>
        <p:spPr>
          <a:xfrm>
            <a:off x="139547" y="6367829"/>
            <a:ext cx="2562352" cy="230832"/>
          </a:xfrm>
          <a:prstGeom prst="rect">
            <a:avLst/>
          </a:prstGeom>
          <a:noFill/>
        </p:spPr>
        <p:txBody>
          <a:bodyPr wrap="square" lIns="91440" tIns="45720" rIns="91440" bIns="45720" rtlCol="0" anchor="t">
            <a:spAutoFit/>
          </a:bodyPr>
          <a:lstStyle>
            <a:defPPr>
              <a:defRPr lang="en-US"/>
            </a:defPPr>
            <a:lvl1pPr>
              <a:defRPr sz="700" b="1" spc="120">
                <a:solidFill>
                  <a:srgbClr val="47265D"/>
                </a:solidFill>
                <a:latin typeface="Manrope Light"/>
              </a:defRPr>
            </a:lvl1pPr>
          </a:lstStyle>
          <a:p>
            <a:r>
              <a:rPr lang="en-US" sz="900" b="0">
                <a:solidFill>
                  <a:srgbClr val="052528"/>
                </a:solidFill>
                <a:latin typeface="Manrope Medium" pitchFamily="2" charset="0"/>
              </a:rPr>
              <a:t>FUTURE CONSIDERATIONS</a:t>
            </a:r>
          </a:p>
        </p:txBody>
      </p:sp>
      <p:sp>
        <p:nvSpPr>
          <p:cNvPr id="18" name="TextBox 17">
            <a:extLst>
              <a:ext uri="{FF2B5EF4-FFF2-40B4-BE49-F238E27FC236}">
                <a16:creationId xmlns:a16="http://schemas.microsoft.com/office/drawing/2014/main" id="{59DBDC87-7D19-BE87-1BF1-74B46D4DE06F}"/>
              </a:ext>
            </a:extLst>
          </p:cNvPr>
          <p:cNvSpPr txBox="1"/>
          <p:nvPr/>
        </p:nvSpPr>
        <p:spPr>
          <a:xfrm>
            <a:off x="3486440" y="2239173"/>
            <a:ext cx="2089412" cy="230832"/>
          </a:xfrm>
          <a:prstGeom prst="rect">
            <a:avLst/>
          </a:prstGeom>
          <a:noFill/>
        </p:spPr>
        <p:txBody>
          <a:bodyPr wrap="square" lIns="91440" tIns="45720" rIns="91440" bIns="45720" rtlCol="0" anchor="t">
            <a:spAutoFit/>
          </a:bodyPr>
          <a:lstStyle>
            <a:defPPr>
              <a:defRPr lang="en-US"/>
            </a:defPPr>
            <a:lvl1pPr>
              <a:defRPr sz="700" spc="120">
                <a:solidFill>
                  <a:srgbClr val="47265D"/>
                </a:solidFill>
                <a:latin typeface="Manrope Medium" pitchFamily="2" charset="0"/>
              </a:defRPr>
            </a:lvl1pPr>
          </a:lstStyle>
          <a:p>
            <a:r>
              <a:rPr lang="en-US" sz="900">
                <a:solidFill>
                  <a:srgbClr val="052528"/>
                </a:solidFill>
              </a:rPr>
              <a:t>DEVELOPMENT AREAS</a:t>
            </a:r>
          </a:p>
        </p:txBody>
      </p:sp>
      <p:sp>
        <p:nvSpPr>
          <p:cNvPr id="9" name="future_considerations">
            <a:extLst>
              <a:ext uri="{FF2B5EF4-FFF2-40B4-BE49-F238E27FC236}">
                <a16:creationId xmlns:a16="http://schemas.microsoft.com/office/drawing/2014/main" id="{A1B4B445-3461-B784-5F38-FD2457CABBC0}"/>
              </a:ext>
            </a:extLst>
          </p:cNvPr>
          <p:cNvSpPr txBox="1"/>
          <p:nvPr/>
        </p:nvSpPr>
        <p:spPr>
          <a:xfrm>
            <a:off x="139547" y="6560947"/>
            <a:ext cx="6295456" cy="230832"/>
          </a:xfrm>
          <a:prstGeom prst="rect">
            <a:avLst/>
          </a:prstGeom>
          <a:noFill/>
        </p:spPr>
        <p:txBody>
          <a:bodyPr wrap="square" lIns="91440" tIns="45720" rIns="91440" bIns="45720" rtlCol="0" anchor="t">
            <a:spAutoFit/>
          </a:bodyPr>
          <a:lstStyle/>
          <a:p>
            <a:r>
              <a:rPr lang="en-GB" sz="900" dirty="0">
                <a:solidFill>
                  <a:srgbClr val="052528"/>
                </a:solidFill>
                <a:latin typeface="Manrope Light"/>
              </a:rPr>
              <a:t>Insert Future Consideration here. </a:t>
            </a:r>
            <a:endParaRPr lang="en-US" dirty="0"/>
          </a:p>
        </p:txBody>
      </p:sp>
      <p:sp>
        <p:nvSpPr>
          <p:cNvPr id="2" name="TextBox 1">
            <a:extLst>
              <a:ext uri="{FF2B5EF4-FFF2-40B4-BE49-F238E27FC236}">
                <a16:creationId xmlns:a16="http://schemas.microsoft.com/office/drawing/2014/main" id="{F54A319A-AAD1-0C8E-5EFB-BF22E076A2F0}"/>
              </a:ext>
            </a:extLst>
          </p:cNvPr>
          <p:cNvSpPr txBox="1"/>
          <p:nvPr/>
        </p:nvSpPr>
        <p:spPr>
          <a:xfrm>
            <a:off x="107121" y="2264686"/>
            <a:ext cx="2089412" cy="230832"/>
          </a:xfrm>
          <a:prstGeom prst="rect">
            <a:avLst/>
          </a:prstGeom>
          <a:noFill/>
        </p:spPr>
        <p:txBody>
          <a:bodyPr wrap="square" lIns="91440" tIns="45720" rIns="91440" bIns="45720" rtlCol="0" anchor="t">
            <a:spAutoFit/>
          </a:bodyPr>
          <a:lstStyle>
            <a:defPPr>
              <a:defRPr lang="en-US"/>
            </a:defPPr>
            <a:lvl1pPr>
              <a:defRPr sz="700" spc="120">
                <a:solidFill>
                  <a:srgbClr val="47265D"/>
                </a:solidFill>
                <a:latin typeface="Manrope Medium" pitchFamily="2" charset="0"/>
              </a:defRPr>
            </a:lvl1pPr>
          </a:lstStyle>
          <a:p>
            <a:r>
              <a:rPr lang="en-US" sz="900">
                <a:solidFill>
                  <a:srgbClr val="F3F6EE"/>
                </a:solidFill>
              </a:rPr>
              <a:t>STRENGTHS</a:t>
            </a:r>
          </a:p>
        </p:txBody>
      </p:sp>
      <p:sp>
        <p:nvSpPr>
          <p:cNvPr id="10" name="TextBox 9">
            <a:extLst>
              <a:ext uri="{FF2B5EF4-FFF2-40B4-BE49-F238E27FC236}">
                <a16:creationId xmlns:a16="http://schemas.microsoft.com/office/drawing/2014/main" id="{9160C9F3-7F90-09BE-293D-AD4CB08C880D}"/>
              </a:ext>
            </a:extLst>
          </p:cNvPr>
          <p:cNvSpPr txBox="1"/>
          <p:nvPr/>
        </p:nvSpPr>
        <p:spPr>
          <a:xfrm>
            <a:off x="293241" y="446987"/>
            <a:ext cx="4634317" cy="369332"/>
          </a:xfrm>
          <a:prstGeom prst="rect">
            <a:avLst/>
          </a:prstGeom>
          <a:noFill/>
        </p:spPr>
        <p:txBody>
          <a:bodyPr wrap="square" lIns="91440" tIns="45720" rIns="91440" bIns="45720" rtlCol="0" anchor="t">
            <a:spAutoFit/>
          </a:bodyPr>
          <a:lstStyle/>
          <a:p>
            <a:r>
              <a:rPr lang="en-US">
                <a:solidFill>
                  <a:srgbClr val="052528"/>
                </a:solidFill>
                <a:latin typeface="Orpheus Pro"/>
              </a:rPr>
              <a:t>Personal Profile</a:t>
            </a:r>
          </a:p>
        </p:txBody>
      </p:sp>
      <p:sp>
        <p:nvSpPr>
          <p:cNvPr id="15" name="TextBox 14">
            <a:extLst>
              <a:ext uri="{FF2B5EF4-FFF2-40B4-BE49-F238E27FC236}">
                <a16:creationId xmlns:a16="http://schemas.microsoft.com/office/drawing/2014/main" id="{DBCFA14A-0DB2-2DF5-1122-B5E7BF29B976}"/>
              </a:ext>
            </a:extLst>
          </p:cNvPr>
          <p:cNvSpPr txBox="1"/>
          <p:nvPr/>
        </p:nvSpPr>
        <p:spPr>
          <a:xfrm>
            <a:off x="1804414" y="7730004"/>
            <a:ext cx="832129" cy="169277"/>
          </a:xfrm>
          <a:prstGeom prst="rect">
            <a:avLst/>
          </a:prstGeom>
          <a:noFill/>
        </p:spPr>
        <p:txBody>
          <a:bodyPr wrap="square" rtlCol="0">
            <a:spAutoFit/>
          </a:bodyPr>
          <a:lstStyle/>
          <a:p>
            <a:r>
              <a:rPr lang="en-US" sz="500" spc="60">
                <a:latin typeface="Manrope Medium" pitchFamily="2" charset="0"/>
              </a:rPr>
              <a:t>BELOW</a:t>
            </a:r>
          </a:p>
        </p:txBody>
      </p:sp>
      <p:sp>
        <p:nvSpPr>
          <p:cNvPr id="16" name="TextBox 15">
            <a:extLst>
              <a:ext uri="{FF2B5EF4-FFF2-40B4-BE49-F238E27FC236}">
                <a16:creationId xmlns:a16="http://schemas.microsoft.com/office/drawing/2014/main" id="{CDE64D23-6220-2ADA-10A2-96E059187408}"/>
              </a:ext>
            </a:extLst>
          </p:cNvPr>
          <p:cNvSpPr txBox="1"/>
          <p:nvPr/>
        </p:nvSpPr>
        <p:spPr>
          <a:xfrm>
            <a:off x="2488025" y="7739793"/>
            <a:ext cx="961937" cy="169277"/>
          </a:xfrm>
          <a:prstGeom prst="rect">
            <a:avLst/>
          </a:prstGeom>
          <a:noFill/>
        </p:spPr>
        <p:txBody>
          <a:bodyPr wrap="square" rtlCol="0">
            <a:spAutoFit/>
          </a:bodyPr>
          <a:lstStyle/>
          <a:p>
            <a:pPr algn="ctr"/>
            <a:r>
              <a:rPr lang="en-US" sz="500" spc="60">
                <a:latin typeface="Manrope Medium" pitchFamily="2" charset="0"/>
              </a:rPr>
              <a:t>DEVELOPING</a:t>
            </a:r>
          </a:p>
        </p:txBody>
      </p:sp>
      <p:sp>
        <p:nvSpPr>
          <p:cNvPr id="17" name="TextBox 16">
            <a:extLst>
              <a:ext uri="{FF2B5EF4-FFF2-40B4-BE49-F238E27FC236}">
                <a16:creationId xmlns:a16="http://schemas.microsoft.com/office/drawing/2014/main" id="{1650536D-07A0-180A-7C41-833BAF20A7C5}"/>
              </a:ext>
            </a:extLst>
          </p:cNvPr>
          <p:cNvSpPr txBox="1"/>
          <p:nvPr/>
        </p:nvSpPr>
        <p:spPr>
          <a:xfrm>
            <a:off x="3514259" y="7730819"/>
            <a:ext cx="961937" cy="169277"/>
          </a:xfrm>
          <a:prstGeom prst="rect">
            <a:avLst/>
          </a:prstGeom>
          <a:noFill/>
        </p:spPr>
        <p:txBody>
          <a:bodyPr wrap="square" rtlCol="0">
            <a:spAutoFit/>
          </a:bodyPr>
          <a:lstStyle/>
          <a:p>
            <a:pPr algn="ctr"/>
            <a:r>
              <a:rPr lang="en-US" sz="500" spc="60">
                <a:latin typeface="Manrope Medium" pitchFamily="2" charset="0"/>
              </a:rPr>
              <a:t>HITS</a:t>
            </a:r>
          </a:p>
        </p:txBody>
      </p:sp>
      <p:sp>
        <p:nvSpPr>
          <p:cNvPr id="19" name="TextBox 18">
            <a:extLst>
              <a:ext uri="{FF2B5EF4-FFF2-40B4-BE49-F238E27FC236}">
                <a16:creationId xmlns:a16="http://schemas.microsoft.com/office/drawing/2014/main" id="{F20F1850-1FE7-90D7-DCC7-DAAEB9467A76}"/>
              </a:ext>
            </a:extLst>
          </p:cNvPr>
          <p:cNvSpPr txBox="1"/>
          <p:nvPr/>
        </p:nvSpPr>
        <p:spPr>
          <a:xfrm>
            <a:off x="4520377" y="7731152"/>
            <a:ext cx="961937" cy="169277"/>
          </a:xfrm>
          <a:prstGeom prst="rect">
            <a:avLst/>
          </a:prstGeom>
          <a:noFill/>
        </p:spPr>
        <p:txBody>
          <a:bodyPr wrap="square" rtlCol="0">
            <a:spAutoFit/>
          </a:bodyPr>
          <a:lstStyle/>
          <a:p>
            <a:pPr algn="ctr"/>
            <a:r>
              <a:rPr lang="en-US" sz="500" spc="60">
                <a:latin typeface="Manrope Medium" pitchFamily="2" charset="0"/>
              </a:rPr>
              <a:t>GOOD</a:t>
            </a:r>
          </a:p>
        </p:txBody>
      </p:sp>
      <p:sp>
        <p:nvSpPr>
          <p:cNvPr id="21" name="TextBox 20">
            <a:extLst>
              <a:ext uri="{FF2B5EF4-FFF2-40B4-BE49-F238E27FC236}">
                <a16:creationId xmlns:a16="http://schemas.microsoft.com/office/drawing/2014/main" id="{207F77B3-F45E-33EC-F4C3-DF2C9C14FE2C}"/>
              </a:ext>
            </a:extLst>
          </p:cNvPr>
          <p:cNvSpPr txBox="1"/>
          <p:nvPr/>
        </p:nvSpPr>
        <p:spPr>
          <a:xfrm>
            <a:off x="5504979" y="7732852"/>
            <a:ext cx="961937" cy="169277"/>
          </a:xfrm>
          <a:prstGeom prst="rect">
            <a:avLst/>
          </a:prstGeom>
          <a:noFill/>
        </p:spPr>
        <p:txBody>
          <a:bodyPr wrap="square" rtlCol="0">
            <a:spAutoFit/>
          </a:bodyPr>
          <a:lstStyle/>
          <a:p>
            <a:pPr algn="ctr"/>
            <a:r>
              <a:rPr lang="en-US" sz="500" spc="60">
                <a:latin typeface="Manrope Medium" pitchFamily="2" charset="0"/>
              </a:rPr>
              <a:t>STRONG</a:t>
            </a:r>
          </a:p>
        </p:txBody>
      </p:sp>
      <p:cxnSp>
        <p:nvCxnSpPr>
          <p:cNvPr id="22" name="Straight Connector 21">
            <a:extLst>
              <a:ext uri="{FF2B5EF4-FFF2-40B4-BE49-F238E27FC236}">
                <a16:creationId xmlns:a16="http://schemas.microsoft.com/office/drawing/2014/main" id="{3E60EB20-2401-46ED-10F2-825E25A79490}"/>
              </a:ext>
            </a:extLst>
          </p:cNvPr>
          <p:cNvCxnSpPr>
            <a:cxnSpLocks/>
          </p:cNvCxnSpPr>
          <p:nvPr/>
        </p:nvCxnSpPr>
        <p:spPr>
          <a:xfrm>
            <a:off x="1955271" y="7992000"/>
            <a:ext cx="409776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A562AFFA-2DD3-D10D-1FAA-2CC6B8205BD3}"/>
              </a:ext>
            </a:extLst>
          </p:cNvPr>
          <p:cNvSpPr/>
          <p:nvPr/>
        </p:nvSpPr>
        <p:spPr>
          <a:xfrm>
            <a:off x="1940991" y="7960082"/>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C56C21D8-EDA7-1382-294F-BB7A80E5A1F5}"/>
              </a:ext>
            </a:extLst>
          </p:cNvPr>
          <p:cNvSpPr/>
          <p:nvPr/>
        </p:nvSpPr>
        <p:spPr>
          <a:xfrm>
            <a:off x="3975391" y="7964456"/>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F0DEEB14-67B7-755F-6AB2-4654F654AC3E}"/>
              </a:ext>
            </a:extLst>
          </p:cNvPr>
          <p:cNvSpPr/>
          <p:nvPr/>
        </p:nvSpPr>
        <p:spPr>
          <a:xfrm>
            <a:off x="6036943" y="7984776"/>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25F34A95-CD7C-A55A-9956-D1B8CCBD72BD}"/>
              </a:ext>
            </a:extLst>
          </p:cNvPr>
          <p:cNvSpPr/>
          <p:nvPr/>
        </p:nvSpPr>
        <p:spPr>
          <a:xfrm>
            <a:off x="4971490" y="7960265"/>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EAB6A3-872F-0AE0-9876-2AAD6AF09A3E}"/>
              </a:ext>
            </a:extLst>
          </p:cNvPr>
          <p:cNvSpPr/>
          <p:nvPr/>
        </p:nvSpPr>
        <p:spPr>
          <a:xfrm>
            <a:off x="2943704" y="7960082"/>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it_for_role_ball">
            <a:extLst>
              <a:ext uri="{FF2B5EF4-FFF2-40B4-BE49-F238E27FC236}">
                <a16:creationId xmlns:a16="http://schemas.microsoft.com/office/drawing/2014/main" id="{0E0A9DB6-CAB1-6508-5268-6AB9DEF5ECAA}"/>
              </a:ext>
            </a:extLst>
          </p:cNvPr>
          <p:cNvSpPr/>
          <p:nvPr/>
        </p:nvSpPr>
        <p:spPr>
          <a:xfrm>
            <a:off x="2897322" y="7915160"/>
            <a:ext cx="121758" cy="142475"/>
          </a:xfrm>
          <a:prstGeom prst="ellipse">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BB52D980-1331-9650-8CDE-FCA11B44BBB9}"/>
              </a:ext>
            </a:extLst>
          </p:cNvPr>
          <p:cNvSpPr txBox="1"/>
          <p:nvPr/>
        </p:nvSpPr>
        <p:spPr>
          <a:xfrm>
            <a:off x="214963" y="7895197"/>
            <a:ext cx="2678963" cy="215444"/>
          </a:xfrm>
          <a:prstGeom prst="rect">
            <a:avLst/>
          </a:prstGeom>
          <a:noFill/>
          <a:ln>
            <a:noFill/>
          </a:ln>
        </p:spPr>
        <p:txBody>
          <a:bodyPr wrap="square" rtlCol="0">
            <a:spAutoFit/>
          </a:bodyPr>
          <a:lstStyle/>
          <a:p>
            <a:r>
              <a:rPr lang="en-US" sz="750" spc="80">
                <a:solidFill>
                  <a:srgbClr val="072538"/>
                </a:solidFill>
                <a:latin typeface="Manrope Medium" pitchFamily="2" charset="0"/>
              </a:rPr>
              <a:t>FIT FOR ROLE</a:t>
            </a:r>
          </a:p>
        </p:txBody>
      </p:sp>
      <p:sp>
        <p:nvSpPr>
          <p:cNvPr id="30" name="TextBox 29">
            <a:extLst>
              <a:ext uri="{FF2B5EF4-FFF2-40B4-BE49-F238E27FC236}">
                <a16:creationId xmlns:a16="http://schemas.microsoft.com/office/drawing/2014/main" id="{338ACD9C-7AC1-D59E-9527-2E005CA3E47F}"/>
              </a:ext>
            </a:extLst>
          </p:cNvPr>
          <p:cNvSpPr txBox="1"/>
          <p:nvPr/>
        </p:nvSpPr>
        <p:spPr>
          <a:xfrm>
            <a:off x="214963" y="9193563"/>
            <a:ext cx="1685238" cy="207749"/>
          </a:xfrm>
          <a:prstGeom prst="rect">
            <a:avLst/>
          </a:prstGeom>
          <a:noFill/>
          <a:ln>
            <a:noFill/>
          </a:ln>
        </p:spPr>
        <p:txBody>
          <a:bodyPr wrap="square" rtlCol="0">
            <a:spAutoFit/>
          </a:bodyPr>
          <a:lstStyle/>
          <a:p>
            <a:r>
              <a:rPr lang="en-US" sz="750" spc="80">
                <a:solidFill>
                  <a:srgbClr val="072538"/>
                </a:solidFill>
                <a:latin typeface="Manrope Medium" pitchFamily="2" charset="0"/>
              </a:rPr>
              <a:t>FUTURECONSIDERATIONS</a:t>
            </a:r>
          </a:p>
        </p:txBody>
      </p:sp>
      <p:sp>
        <p:nvSpPr>
          <p:cNvPr id="31" name="TextBox 30">
            <a:extLst>
              <a:ext uri="{FF2B5EF4-FFF2-40B4-BE49-F238E27FC236}">
                <a16:creationId xmlns:a16="http://schemas.microsoft.com/office/drawing/2014/main" id="{FDAF85CF-9409-3D0F-D541-EB226D1F0EC1}"/>
              </a:ext>
            </a:extLst>
          </p:cNvPr>
          <p:cNvSpPr txBox="1"/>
          <p:nvPr/>
        </p:nvSpPr>
        <p:spPr>
          <a:xfrm>
            <a:off x="214963" y="8326122"/>
            <a:ext cx="2250924" cy="207749"/>
          </a:xfrm>
          <a:prstGeom prst="rect">
            <a:avLst/>
          </a:prstGeom>
          <a:noFill/>
          <a:ln>
            <a:noFill/>
          </a:ln>
        </p:spPr>
        <p:txBody>
          <a:bodyPr wrap="square" rtlCol="0">
            <a:spAutoFit/>
          </a:bodyPr>
          <a:lstStyle/>
          <a:p>
            <a:r>
              <a:rPr lang="en-US" sz="750" spc="80">
                <a:solidFill>
                  <a:srgbClr val="072538"/>
                </a:solidFill>
                <a:latin typeface="Manrope Medium" pitchFamily="2" charset="0"/>
              </a:rPr>
              <a:t>CAPABILITIES</a:t>
            </a:r>
          </a:p>
        </p:txBody>
      </p:sp>
      <p:sp>
        <p:nvSpPr>
          <p:cNvPr id="46" name="Rectangle 45">
            <a:extLst>
              <a:ext uri="{FF2B5EF4-FFF2-40B4-BE49-F238E27FC236}">
                <a16:creationId xmlns:a16="http://schemas.microsoft.com/office/drawing/2014/main" id="{42CC0BFC-D9C9-ACF5-CDAD-88DE1C50F434}"/>
              </a:ext>
            </a:extLst>
          </p:cNvPr>
          <p:cNvSpPr/>
          <p:nvPr/>
        </p:nvSpPr>
        <p:spPr>
          <a:xfrm>
            <a:off x="2544149" y="9009814"/>
            <a:ext cx="889193" cy="36412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102FDAA-234B-D497-4728-C88287CF08C6}"/>
              </a:ext>
            </a:extLst>
          </p:cNvPr>
          <p:cNvSpPr/>
          <p:nvPr/>
        </p:nvSpPr>
        <p:spPr>
          <a:xfrm>
            <a:off x="5469702" y="9150831"/>
            <a:ext cx="889193" cy="36412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91EADFE2-4552-2B92-8FB0-6FD3FFBDFBF3}"/>
              </a:ext>
            </a:extLst>
          </p:cNvPr>
          <p:cNvSpPr/>
          <p:nvPr/>
        </p:nvSpPr>
        <p:spPr>
          <a:xfrm>
            <a:off x="2031843" y="9415387"/>
            <a:ext cx="50695" cy="50695"/>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33EAD2D4-517E-4FAD-42C4-E5C7626EEB1F}"/>
              </a:ext>
            </a:extLst>
          </p:cNvPr>
          <p:cNvSpPr/>
          <p:nvPr/>
        </p:nvSpPr>
        <p:spPr>
          <a:xfrm>
            <a:off x="6149713" y="9418244"/>
            <a:ext cx="50695" cy="50695"/>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A5DEBF57-F8A2-2A79-58DE-CE707DF385A1}"/>
              </a:ext>
            </a:extLst>
          </p:cNvPr>
          <p:cNvSpPr txBox="1"/>
          <p:nvPr/>
        </p:nvSpPr>
        <p:spPr>
          <a:xfrm>
            <a:off x="2634568" y="9133223"/>
            <a:ext cx="1346133" cy="246221"/>
          </a:xfrm>
          <a:prstGeom prst="rect">
            <a:avLst/>
          </a:prstGeom>
          <a:noFill/>
        </p:spPr>
        <p:txBody>
          <a:bodyPr wrap="square" rtlCol="0">
            <a:spAutoFit/>
          </a:bodyPr>
          <a:lstStyle/>
          <a:p>
            <a:pPr algn="ctr"/>
            <a:r>
              <a:rPr lang="en-US" sz="500" spc="60" dirty="0">
                <a:latin typeface="Manrope Medium" pitchFamily="2" charset="0"/>
              </a:rPr>
              <a:t>POTENTIAL TO TAKE ON BROADER RESPONSIBILITIES</a:t>
            </a:r>
          </a:p>
        </p:txBody>
      </p:sp>
      <p:sp>
        <p:nvSpPr>
          <p:cNvPr id="51" name="TextBox 50">
            <a:extLst>
              <a:ext uri="{FF2B5EF4-FFF2-40B4-BE49-F238E27FC236}">
                <a16:creationId xmlns:a16="http://schemas.microsoft.com/office/drawing/2014/main" id="{B2443502-E03A-3A62-8A06-2CBF675BA5E1}"/>
              </a:ext>
            </a:extLst>
          </p:cNvPr>
          <p:cNvSpPr txBox="1"/>
          <p:nvPr/>
        </p:nvSpPr>
        <p:spPr>
          <a:xfrm>
            <a:off x="1804414" y="9137347"/>
            <a:ext cx="770115" cy="246221"/>
          </a:xfrm>
          <a:prstGeom prst="rect">
            <a:avLst/>
          </a:prstGeom>
          <a:noFill/>
        </p:spPr>
        <p:txBody>
          <a:bodyPr wrap="square" rtlCol="0">
            <a:spAutoFit/>
          </a:bodyPr>
          <a:lstStyle/>
          <a:p>
            <a:pPr algn="ctr"/>
            <a:r>
              <a:rPr lang="en-US" sz="500" spc="60">
                <a:latin typeface="Manrope Medium" pitchFamily="2" charset="0"/>
              </a:rPr>
              <a:t>DEVELOP AT CURRENT LEVEL</a:t>
            </a:r>
          </a:p>
        </p:txBody>
      </p:sp>
      <p:sp>
        <p:nvSpPr>
          <p:cNvPr id="52" name="TextBox 51">
            <a:extLst>
              <a:ext uri="{FF2B5EF4-FFF2-40B4-BE49-F238E27FC236}">
                <a16:creationId xmlns:a16="http://schemas.microsoft.com/office/drawing/2014/main" id="{A920C52C-E874-D4F7-AD2E-3BFBA0B30D16}"/>
              </a:ext>
            </a:extLst>
          </p:cNvPr>
          <p:cNvSpPr txBox="1"/>
          <p:nvPr/>
        </p:nvSpPr>
        <p:spPr>
          <a:xfrm>
            <a:off x="4099344" y="9162975"/>
            <a:ext cx="1333839" cy="210895"/>
          </a:xfrm>
          <a:prstGeom prst="rect">
            <a:avLst/>
          </a:prstGeom>
          <a:noFill/>
        </p:spPr>
        <p:txBody>
          <a:bodyPr wrap="square" rtlCol="0">
            <a:spAutoFit/>
          </a:bodyPr>
          <a:lstStyle/>
          <a:p>
            <a:pPr algn="ctr"/>
            <a:r>
              <a:rPr lang="en-US" sz="500" spc="60">
                <a:latin typeface="Manrope Medium" pitchFamily="2" charset="0"/>
              </a:rPr>
              <a:t>POTENTIAL TO STEP UP</a:t>
            </a:r>
          </a:p>
          <a:p>
            <a:pPr algn="ctr"/>
            <a:r>
              <a:rPr lang="en-US" sz="500" spc="60">
                <a:latin typeface="Manrope Medium" pitchFamily="2" charset="0"/>
              </a:rPr>
              <a:t>1 LEVEL IN 2+ YEARS</a:t>
            </a:r>
          </a:p>
        </p:txBody>
      </p:sp>
      <p:sp>
        <p:nvSpPr>
          <p:cNvPr id="53" name="TextBox 52">
            <a:extLst>
              <a:ext uri="{FF2B5EF4-FFF2-40B4-BE49-F238E27FC236}">
                <a16:creationId xmlns:a16="http://schemas.microsoft.com/office/drawing/2014/main" id="{B194E403-92FC-D905-23E5-4B24CAF53937}"/>
              </a:ext>
            </a:extLst>
          </p:cNvPr>
          <p:cNvSpPr txBox="1"/>
          <p:nvPr/>
        </p:nvSpPr>
        <p:spPr>
          <a:xfrm>
            <a:off x="5237021" y="9145311"/>
            <a:ext cx="1529119" cy="246221"/>
          </a:xfrm>
          <a:prstGeom prst="rect">
            <a:avLst/>
          </a:prstGeom>
          <a:noFill/>
        </p:spPr>
        <p:txBody>
          <a:bodyPr wrap="square" rtlCol="0">
            <a:spAutoFit/>
          </a:bodyPr>
          <a:lstStyle/>
          <a:p>
            <a:pPr algn="ctr"/>
            <a:r>
              <a:rPr lang="en-US" sz="500" spc="60">
                <a:latin typeface="Manrope Medium" pitchFamily="2" charset="0"/>
              </a:rPr>
              <a:t>POTENTIAL TO STEP UP </a:t>
            </a:r>
          </a:p>
          <a:p>
            <a:pPr algn="ctr"/>
            <a:r>
              <a:rPr lang="en-US" sz="500" spc="60">
                <a:latin typeface="Manrope Medium" pitchFamily="2" charset="0"/>
              </a:rPr>
              <a:t>1 LEVEL WITHIN 12 MONTHS</a:t>
            </a:r>
          </a:p>
        </p:txBody>
      </p:sp>
      <p:cxnSp>
        <p:nvCxnSpPr>
          <p:cNvPr id="54" name="Straight Connector 53">
            <a:extLst>
              <a:ext uri="{FF2B5EF4-FFF2-40B4-BE49-F238E27FC236}">
                <a16:creationId xmlns:a16="http://schemas.microsoft.com/office/drawing/2014/main" id="{B4A35BD8-D028-BD04-78C4-5CD6638BAE59}"/>
              </a:ext>
            </a:extLst>
          </p:cNvPr>
          <p:cNvCxnSpPr>
            <a:cxnSpLocks/>
          </p:cNvCxnSpPr>
          <p:nvPr/>
        </p:nvCxnSpPr>
        <p:spPr>
          <a:xfrm>
            <a:off x="2050745" y="9441295"/>
            <a:ext cx="4107052"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BCB58367-3404-58CE-5626-7CD6662748A4}"/>
              </a:ext>
            </a:extLst>
          </p:cNvPr>
          <p:cNvSpPr/>
          <p:nvPr/>
        </p:nvSpPr>
        <p:spPr>
          <a:xfrm>
            <a:off x="4739369" y="9417285"/>
            <a:ext cx="50695" cy="50695"/>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32DB528A-5F26-B387-BD06-ABA508BD7498}"/>
              </a:ext>
            </a:extLst>
          </p:cNvPr>
          <p:cNvSpPr/>
          <p:nvPr/>
        </p:nvSpPr>
        <p:spPr>
          <a:xfrm>
            <a:off x="3289202" y="9413157"/>
            <a:ext cx="50695" cy="50695"/>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uture_cons_ball">
            <a:extLst>
              <a:ext uri="{FF2B5EF4-FFF2-40B4-BE49-F238E27FC236}">
                <a16:creationId xmlns:a16="http://schemas.microsoft.com/office/drawing/2014/main" id="{67A3CCFF-DC2B-0ECA-402C-30CC4C8C7EF8}"/>
              </a:ext>
            </a:extLst>
          </p:cNvPr>
          <p:cNvSpPr/>
          <p:nvPr/>
        </p:nvSpPr>
        <p:spPr>
          <a:xfrm>
            <a:off x="2018844" y="9382552"/>
            <a:ext cx="122033" cy="122034"/>
          </a:xfrm>
          <a:prstGeom prst="ellipse">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6711AF90-D6AA-AE93-0B8B-60F088FD1462}"/>
              </a:ext>
            </a:extLst>
          </p:cNvPr>
          <p:cNvSpPr txBox="1"/>
          <p:nvPr/>
        </p:nvSpPr>
        <p:spPr>
          <a:xfrm>
            <a:off x="214963" y="8765595"/>
            <a:ext cx="2250924" cy="207749"/>
          </a:xfrm>
          <a:prstGeom prst="rect">
            <a:avLst/>
          </a:prstGeom>
          <a:noFill/>
          <a:ln>
            <a:noFill/>
          </a:ln>
        </p:spPr>
        <p:txBody>
          <a:bodyPr wrap="square" rtlCol="0">
            <a:spAutoFit/>
          </a:bodyPr>
          <a:lstStyle/>
          <a:p>
            <a:r>
              <a:rPr lang="en-US" sz="750" spc="80">
                <a:solidFill>
                  <a:srgbClr val="072538"/>
                </a:solidFill>
                <a:latin typeface="Manrope Medium" pitchFamily="2" charset="0"/>
              </a:rPr>
              <a:t>POTENTIAL</a:t>
            </a:r>
          </a:p>
        </p:txBody>
      </p:sp>
      <p:sp>
        <p:nvSpPr>
          <p:cNvPr id="73" name="TextBox 72">
            <a:extLst>
              <a:ext uri="{FF2B5EF4-FFF2-40B4-BE49-F238E27FC236}">
                <a16:creationId xmlns:a16="http://schemas.microsoft.com/office/drawing/2014/main" id="{7D7B7B9C-3979-27C2-35A3-E4BB7107FB78}"/>
              </a:ext>
            </a:extLst>
          </p:cNvPr>
          <p:cNvSpPr txBox="1"/>
          <p:nvPr/>
        </p:nvSpPr>
        <p:spPr>
          <a:xfrm>
            <a:off x="1804414" y="8194423"/>
            <a:ext cx="832129" cy="169277"/>
          </a:xfrm>
          <a:prstGeom prst="rect">
            <a:avLst/>
          </a:prstGeom>
          <a:noFill/>
        </p:spPr>
        <p:txBody>
          <a:bodyPr wrap="square" rtlCol="0">
            <a:spAutoFit/>
          </a:bodyPr>
          <a:lstStyle/>
          <a:p>
            <a:r>
              <a:rPr lang="en-US" sz="500" spc="60">
                <a:latin typeface="Manrope Medium" pitchFamily="2" charset="0"/>
              </a:rPr>
              <a:t>BELOW</a:t>
            </a:r>
          </a:p>
        </p:txBody>
      </p:sp>
      <p:sp>
        <p:nvSpPr>
          <p:cNvPr id="74" name="TextBox 73">
            <a:extLst>
              <a:ext uri="{FF2B5EF4-FFF2-40B4-BE49-F238E27FC236}">
                <a16:creationId xmlns:a16="http://schemas.microsoft.com/office/drawing/2014/main" id="{7B3D9AC9-EDA4-FFE5-FDD3-EE5490B993B8}"/>
              </a:ext>
            </a:extLst>
          </p:cNvPr>
          <p:cNvSpPr txBox="1"/>
          <p:nvPr/>
        </p:nvSpPr>
        <p:spPr>
          <a:xfrm>
            <a:off x="2488025" y="8204212"/>
            <a:ext cx="961937" cy="169277"/>
          </a:xfrm>
          <a:prstGeom prst="rect">
            <a:avLst/>
          </a:prstGeom>
          <a:noFill/>
        </p:spPr>
        <p:txBody>
          <a:bodyPr wrap="square" rtlCol="0">
            <a:spAutoFit/>
          </a:bodyPr>
          <a:lstStyle/>
          <a:p>
            <a:pPr algn="ctr"/>
            <a:r>
              <a:rPr lang="en-US" sz="500" spc="60">
                <a:latin typeface="Manrope Medium" pitchFamily="2" charset="0"/>
              </a:rPr>
              <a:t>DEVELOPING</a:t>
            </a:r>
          </a:p>
        </p:txBody>
      </p:sp>
      <p:sp>
        <p:nvSpPr>
          <p:cNvPr id="75" name="TextBox 74">
            <a:extLst>
              <a:ext uri="{FF2B5EF4-FFF2-40B4-BE49-F238E27FC236}">
                <a16:creationId xmlns:a16="http://schemas.microsoft.com/office/drawing/2014/main" id="{C20A90A0-33E3-4CB5-8962-BA2EB8047C5E}"/>
              </a:ext>
            </a:extLst>
          </p:cNvPr>
          <p:cNvSpPr txBox="1"/>
          <p:nvPr/>
        </p:nvSpPr>
        <p:spPr>
          <a:xfrm>
            <a:off x="3514259" y="8195238"/>
            <a:ext cx="961937" cy="169277"/>
          </a:xfrm>
          <a:prstGeom prst="rect">
            <a:avLst/>
          </a:prstGeom>
          <a:noFill/>
        </p:spPr>
        <p:txBody>
          <a:bodyPr wrap="square" rtlCol="0">
            <a:spAutoFit/>
          </a:bodyPr>
          <a:lstStyle/>
          <a:p>
            <a:pPr algn="ctr"/>
            <a:r>
              <a:rPr lang="en-US" sz="500" spc="60">
                <a:latin typeface="Manrope Medium" pitchFamily="2" charset="0"/>
              </a:rPr>
              <a:t>HITS</a:t>
            </a:r>
          </a:p>
        </p:txBody>
      </p:sp>
      <p:sp>
        <p:nvSpPr>
          <p:cNvPr id="76" name="TextBox 75">
            <a:extLst>
              <a:ext uri="{FF2B5EF4-FFF2-40B4-BE49-F238E27FC236}">
                <a16:creationId xmlns:a16="http://schemas.microsoft.com/office/drawing/2014/main" id="{5BAA97B1-614C-0CDE-E987-929F62E41DF4}"/>
              </a:ext>
            </a:extLst>
          </p:cNvPr>
          <p:cNvSpPr txBox="1"/>
          <p:nvPr/>
        </p:nvSpPr>
        <p:spPr>
          <a:xfrm>
            <a:off x="4520377" y="8195571"/>
            <a:ext cx="961937" cy="169277"/>
          </a:xfrm>
          <a:prstGeom prst="rect">
            <a:avLst/>
          </a:prstGeom>
          <a:noFill/>
        </p:spPr>
        <p:txBody>
          <a:bodyPr wrap="square" rtlCol="0">
            <a:spAutoFit/>
          </a:bodyPr>
          <a:lstStyle/>
          <a:p>
            <a:pPr algn="ctr"/>
            <a:r>
              <a:rPr lang="en-US" sz="500" spc="60">
                <a:latin typeface="Manrope Medium" pitchFamily="2" charset="0"/>
              </a:rPr>
              <a:t>GOOD</a:t>
            </a:r>
          </a:p>
        </p:txBody>
      </p:sp>
      <p:sp>
        <p:nvSpPr>
          <p:cNvPr id="77" name="TextBox 76">
            <a:extLst>
              <a:ext uri="{FF2B5EF4-FFF2-40B4-BE49-F238E27FC236}">
                <a16:creationId xmlns:a16="http://schemas.microsoft.com/office/drawing/2014/main" id="{A58B118E-860A-9D1F-4ACC-095CB85B299D}"/>
              </a:ext>
            </a:extLst>
          </p:cNvPr>
          <p:cNvSpPr txBox="1"/>
          <p:nvPr/>
        </p:nvSpPr>
        <p:spPr>
          <a:xfrm>
            <a:off x="5504979" y="8197271"/>
            <a:ext cx="961937" cy="169277"/>
          </a:xfrm>
          <a:prstGeom prst="rect">
            <a:avLst/>
          </a:prstGeom>
          <a:noFill/>
        </p:spPr>
        <p:txBody>
          <a:bodyPr wrap="square" rtlCol="0">
            <a:spAutoFit/>
          </a:bodyPr>
          <a:lstStyle/>
          <a:p>
            <a:pPr algn="ctr"/>
            <a:r>
              <a:rPr lang="en-US" sz="500" spc="60">
                <a:latin typeface="Manrope Medium" pitchFamily="2" charset="0"/>
              </a:rPr>
              <a:t>STRONG</a:t>
            </a:r>
          </a:p>
        </p:txBody>
      </p:sp>
      <p:cxnSp>
        <p:nvCxnSpPr>
          <p:cNvPr id="78" name="Straight Connector 77">
            <a:extLst>
              <a:ext uri="{FF2B5EF4-FFF2-40B4-BE49-F238E27FC236}">
                <a16:creationId xmlns:a16="http://schemas.microsoft.com/office/drawing/2014/main" id="{DC7D96D5-F68E-442E-5583-962FDAB58E57}"/>
              </a:ext>
            </a:extLst>
          </p:cNvPr>
          <p:cNvCxnSpPr>
            <a:cxnSpLocks/>
          </p:cNvCxnSpPr>
          <p:nvPr/>
        </p:nvCxnSpPr>
        <p:spPr>
          <a:xfrm>
            <a:off x="1955271" y="8456419"/>
            <a:ext cx="409776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Oval 78">
            <a:extLst>
              <a:ext uri="{FF2B5EF4-FFF2-40B4-BE49-F238E27FC236}">
                <a16:creationId xmlns:a16="http://schemas.microsoft.com/office/drawing/2014/main" id="{FD525B47-AEDA-9BC9-8425-B44C5F2BCA35}"/>
              </a:ext>
            </a:extLst>
          </p:cNvPr>
          <p:cNvSpPr/>
          <p:nvPr/>
        </p:nvSpPr>
        <p:spPr>
          <a:xfrm>
            <a:off x="1940991" y="8424501"/>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FDE6F249-9CA9-406E-D2DF-F9BCA651FE57}"/>
              </a:ext>
            </a:extLst>
          </p:cNvPr>
          <p:cNvSpPr/>
          <p:nvPr/>
        </p:nvSpPr>
        <p:spPr>
          <a:xfrm>
            <a:off x="3975391" y="8428875"/>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C6DB504D-B357-2985-1EFD-F2AE77B91C30}"/>
              </a:ext>
            </a:extLst>
          </p:cNvPr>
          <p:cNvSpPr/>
          <p:nvPr/>
        </p:nvSpPr>
        <p:spPr>
          <a:xfrm>
            <a:off x="6036943" y="8449195"/>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5F8E0828-E421-3DBE-E3FC-33D4D67E204F}"/>
              </a:ext>
            </a:extLst>
          </p:cNvPr>
          <p:cNvSpPr/>
          <p:nvPr/>
        </p:nvSpPr>
        <p:spPr>
          <a:xfrm>
            <a:off x="4971490" y="8424684"/>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C9EC0461-0B56-730A-6B39-B5572F0D7D25}"/>
              </a:ext>
            </a:extLst>
          </p:cNvPr>
          <p:cNvSpPr/>
          <p:nvPr/>
        </p:nvSpPr>
        <p:spPr>
          <a:xfrm>
            <a:off x="2943704" y="8424501"/>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capabilities_ball">
            <a:extLst>
              <a:ext uri="{FF2B5EF4-FFF2-40B4-BE49-F238E27FC236}">
                <a16:creationId xmlns:a16="http://schemas.microsoft.com/office/drawing/2014/main" id="{30AFCD62-FC5F-17A2-2CC3-2451F2A0CE9F}"/>
              </a:ext>
            </a:extLst>
          </p:cNvPr>
          <p:cNvSpPr/>
          <p:nvPr/>
        </p:nvSpPr>
        <p:spPr>
          <a:xfrm>
            <a:off x="2897322" y="8379579"/>
            <a:ext cx="121758" cy="142475"/>
          </a:xfrm>
          <a:prstGeom prst="ellipse">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a:extLst>
              <a:ext uri="{FF2B5EF4-FFF2-40B4-BE49-F238E27FC236}">
                <a16:creationId xmlns:a16="http://schemas.microsoft.com/office/drawing/2014/main" id="{22B00ACD-61C6-D7D4-9114-F902A6D12D9A}"/>
              </a:ext>
            </a:extLst>
          </p:cNvPr>
          <p:cNvSpPr txBox="1"/>
          <p:nvPr/>
        </p:nvSpPr>
        <p:spPr>
          <a:xfrm>
            <a:off x="1804414" y="8684853"/>
            <a:ext cx="832129" cy="169277"/>
          </a:xfrm>
          <a:prstGeom prst="rect">
            <a:avLst/>
          </a:prstGeom>
          <a:noFill/>
        </p:spPr>
        <p:txBody>
          <a:bodyPr wrap="square" rtlCol="0">
            <a:spAutoFit/>
          </a:bodyPr>
          <a:lstStyle/>
          <a:p>
            <a:r>
              <a:rPr lang="en-US" sz="500" spc="60" dirty="0">
                <a:latin typeface="Manrope Medium" pitchFamily="2" charset="0"/>
              </a:rPr>
              <a:t>BELOW</a:t>
            </a:r>
          </a:p>
        </p:txBody>
      </p:sp>
      <p:sp>
        <p:nvSpPr>
          <p:cNvPr id="87" name="TextBox 86">
            <a:extLst>
              <a:ext uri="{FF2B5EF4-FFF2-40B4-BE49-F238E27FC236}">
                <a16:creationId xmlns:a16="http://schemas.microsoft.com/office/drawing/2014/main" id="{098264D4-3300-9831-5C6B-22295CB8EC00}"/>
              </a:ext>
            </a:extLst>
          </p:cNvPr>
          <p:cNvSpPr txBox="1"/>
          <p:nvPr/>
        </p:nvSpPr>
        <p:spPr>
          <a:xfrm>
            <a:off x="2488025" y="8694642"/>
            <a:ext cx="961937" cy="169277"/>
          </a:xfrm>
          <a:prstGeom prst="rect">
            <a:avLst/>
          </a:prstGeom>
          <a:noFill/>
        </p:spPr>
        <p:txBody>
          <a:bodyPr wrap="square" rtlCol="0">
            <a:spAutoFit/>
          </a:bodyPr>
          <a:lstStyle/>
          <a:p>
            <a:pPr algn="ctr"/>
            <a:r>
              <a:rPr lang="en-US" sz="500" spc="60">
                <a:latin typeface="Manrope Medium" pitchFamily="2" charset="0"/>
              </a:rPr>
              <a:t>DEVELOPING</a:t>
            </a:r>
          </a:p>
        </p:txBody>
      </p:sp>
      <p:sp>
        <p:nvSpPr>
          <p:cNvPr id="88" name="TextBox 87">
            <a:extLst>
              <a:ext uri="{FF2B5EF4-FFF2-40B4-BE49-F238E27FC236}">
                <a16:creationId xmlns:a16="http://schemas.microsoft.com/office/drawing/2014/main" id="{2729922D-7782-C2BC-AB04-C427FAD4B972}"/>
              </a:ext>
            </a:extLst>
          </p:cNvPr>
          <p:cNvSpPr txBox="1"/>
          <p:nvPr/>
        </p:nvSpPr>
        <p:spPr>
          <a:xfrm>
            <a:off x="3514259" y="8685668"/>
            <a:ext cx="961937" cy="169277"/>
          </a:xfrm>
          <a:prstGeom prst="rect">
            <a:avLst/>
          </a:prstGeom>
          <a:noFill/>
        </p:spPr>
        <p:txBody>
          <a:bodyPr wrap="square" rtlCol="0">
            <a:spAutoFit/>
          </a:bodyPr>
          <a:lstStyle/>
          <a:p>
            <a:pPr algn="ctr"/>
            <a:r>
              <a:rPr lang="en-US" sz="500" spc="60">
                <a:latin typeface="Manrope Medium" pitchFamily="2" charset="0"/>
              </a:rPr>
              <a:t>HITS</a:t>
            </a:r>
          </a:p>
        </p:txBody>
      </p:sp>
      <p:sp>
        <p:nvSpPr>
          <p:cNvPr id="89" name="TextBox 88">
            <a:extLst>
              <a:ext uri="{FF2B5EF4-FFF2-40B4-BE49-F238E27FC236}">
                <a16:creationId xmlns:a16="http://schemas.microsoft.com/office/drawing/2014/main" id="{7F0A6E3A-3F6A-159A-9B04-A15A4C77202C}"/>
              </a:ext>
            </a:extLst>
          </p:cNvPr>
          <p:cNvSpPr txBox="1"/>
          <p:nvPr/>
        </p:nvSpPr>
        <p:spPr>
          <a:xfrm>
            <a:off x="4520377" y="8686001"/>
            <a:ext cx="961937" cy="169277"/>
          </a:xfrm>
          <a:prstGeom prst="rect">
            <a:avLst/>
          </a:prstGeom>
          <a:noFill/>
        </p:spPr>
        <p:txBody>
          <a:bodyPr wrap="square" rtlCol="0">
            <a:spAutoFit/>
          </a:bodyPr>
          <a:lstStyle/>
          <a:p>
            <a:pPr algn="ctr"/>
            <a:r>
              <a:rPr lang="en-US" sz="500" spc="60">
                <a:latin typeface="Manrope Medium" pitchFamily="2" charset="0"/>
              </a:rPr>
              <a:t>GOOD</a:t>
            </a:r>
          </a:p>
        </p:txBody>
      </p:sp>
      <p:sp>
        <p:nvSpPr>
          <p:cNvPr id="90" name="TextBox 89">
            <a:extLst>
              <a:ext uri="{FF2B5EF4-FFF2-40B4-BE49-F238E27FC236}">
                <a16:creationId xmlns:a16="http://schemas.microsoft.com/office/drawing/2014/main" id="{931D6701-5BF9-56BA-FBE7-35D85299DF1F}"/>
              </a:ext>
            </a:extLst>
          </p:cNvPr>
          <p:cNvSpPr txBox="1"/>
          <p:nvPr/>
        </p:nvSpPr>
        <p:spPr>
          <a:xfrm>
            <a:off x="5504979" y="8687701"/>
            <a:ext cx="961937" cy="169277"/>
          </a:xfrm>
          <a:prstGeom prst="rect">
            <a:avLst/>
          </a:prstGeom>
          <a:noFill/>
        </p:spPr>
        <p:txBody>
          <a:bodyPr wrap="square" rtlCol="0">
            <a:spAutoFit/>
          </a:bodyPr>
          <a:lstStyle/>
          <a:p>
            <a:pPr algn="ctr"/>
            <a:r>
              <a:rPr lang="en-US" sz="500" spc="60">
                <a:latin typeface="Manrope Medium" pitchFamily="2" charset="0"/>
              </a:rPr>
              <a:t>STRONG</a:t>
            </a:r>
          </a:p>
        </p:txBody>
      </p:sp>
      <p:cxnSp>
        <p:nvCxnSpPr>
          <p:cNvPr id="91" name="Straight Connector 90">
            <a:extLst>
              <a:ext uri="{FF2B5EF4-FFF2-40B4-BE49-F238E27FC236}">
                <a16:creationId xmlns:a16="http://schemas.microsoft.com/office/drawing/2014/main" id="{1E6B54A0-AD69-D2D0-228E-10E16CF1C87C}"/>
              </a:ext>
            </a:extLst>
          </p:cNvPr>
          <p:cNvCxnSpPr>
            <a:cxnSpLocks/>
          </p:cNvCxnSpPr>
          <p:nvPr/>
        </p:nvCxnSpPr>
        <p:spPr>
          <a:xfrm>
            <a:off x="1955271" y="8946849"/>
            <a:ext cx="409776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2" name="Oval 91">
            <a:extLst>
              <a:ext uri="{FF2B5EF4-FFF2-40B4-BE49-F238E27FC236}">
                <a16:creationId xmlns:a16="http://schemas.microsoft.com/office/drawing/2014/main" id="{18413CDA-EC7D-DDF5-EC2E-FC6E631179C3}"/>
              </a:ext>
            </a:extLst>
          </p:cNvPr>
          <p:cNvSpPr/>
          <p:nvPr/>
        </p:nvSpPr>
        <p:spPr>
          <a:xfrm>
            <a:off x="1940991" y="8914931"/>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EC622819-CBF1-44B9-75D0-CD4A704316B3}"/>
              </a:ext>
            </a:extLst>
          </p:cNvPr>
          <p:cNvSpPr/>
          <p:nvPr/>
        </p:nvSpPr>
        <p:spPr>
          <a:xfrm>
            <a:off x="3975391" y="8919305"/>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469DC874-7544-D93A-582A-10D6E8F68FA4}"/>
              </a:ext>
            </a:extLst>
          </p:cNvPr>
          <p:cNvSpPr/>
          <p:nvPr/>
        </p:nvSpPr>
        <p:spPr>
          <a:xfrm>
            <a:off x="6036943" y="8939625"/>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0B02926B-4686-AC93-C1ED-EB1B9CB4086D}"/>
              </a:ext>
            </a:extLst>
          </p:cNvPr>
          <p:cNvSpPr/>
          <p:nvPr/>
        </p:nvSpPr>
        <p:spPr>
          <a:xfrm>
            <a:off x="4971490" y="8915114"/>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2D18CD1C-345E-30D6-6E17-27E3C5186E68}"/>
              </a:ext>
            </a:extLst>
          </p:cNvPr>
          <p:cNvSpPr/>
          <p:nvPr/>
        </p:nvSpPr>
        <p:spPr>
          <a:xfrm>
            <a:off x="2943704" y="8914931"/>
            <a:ext cx="50581"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potential_ball">
            <a:extLst>
              <a:ext uri="{FF2B5EF4-FFF2-40B4-BE49-F238E27FC236}">
                <a16:creationId xmlns:a16="http://schemas.microsoft.com/office/drawing/2014/main" id="{15E22A21-38C9-E257-9E59-0B99EDC55B3D}"/>
              </a:ext>
            </a:extLst>
          </p:cNvPr>
          <p:cNvSpPr/>
          <p:nvPr/>
        </p:nvSpPr>
        <p:spPr>
          <a:xfrm>
            <a:off x="2897322" y="8870009"/>
            <a:ext cx="121758" cy="142475"/>
          </a:xfrm>
          <a:prstGeom prst="ellipse">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8E3F34A3-1602-EB4E-6610-C1CF1AB692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5279" y="9676706"/>
            <a:ext cx="1207442" cy="109279"/>
          </a:xfrm>
          <a:prstGeom prst="rect">
            <a:avLst/>
          </a:prstGeom>
        </p:spPr>
      </p:pic>
      <p:sp>
        <p:nvSpPr>
          <p:cNvPr id="12" name="strength_1_body">
            <a:extLst>
              <a:ext uri="{FF2B5EF4-FFF2-40B4-BE49-F238E27FC236}">
                <a16:creationId xmlns:a16="http://schemas.microsoft.com/office/drawing/2014/main" id="{5BB0D4B5-24AD-42AD-CD4F-F48A781BAB91}"/>
              </a:ext>
            </a:extLst>
          </p:cNvPr>
          <p:cNvSpPr txBox="1"/>
          <p:nvPr/>
        </p:nvSpPr>
        <p:spPr>
          <a:xfrm>
            <a:off x="76730" y="2738571"/>
            <a:ext cx="3455368" cy="230832"/>
          </a:xfrm>
          <a:prstGeom prst="rect">
            <a:avLst/>
          </a:prstGeom>
          <a:noFill/>
        </p:spPr>
        <p:txBody>
          <a:bodyPr wrap="square" lIns="91440" tIns="45720" rIns="91440" bIns="45720" rtlCol="0" anchor="t">
            <a:spAutoFit/>
          </a:bodyPr>
          <a:lstStyle/>
          <a:p>
            <a:pPr fontAlgn="base"/>
            <a:r>
              <a:rPr lang="en-GB" sz="900" dirty="0">
                <a:solidFill>
                  <a:srgbClr val="F3F6EE"/>
                </a:solidFill>
                <a:latin typeface="Manrope Light"/>
              </a:rPr>
              <a:t>Insert explanatory paragraph. </a:t>
            </a:r>
            <a:endParaRPr lang="en-GB" dirty="0">
              <a:solidFill>
                <a:srgbClr val="F3F6EE"/>
              </a:solidFill>
            </a:endParaRPr>
          </a:p>
        </p:txBody>
      </p:sp>
      <p:sp>
        <p:nvSpPr>
          <p:cNvPr id="13" name="strength_2_title">
            <a:extLst>
              <a:ext uri="{FF2B5EF4-FFF2-40B4-BE49-F238E27FC236}">
                <a16:creationId xmlns:a16="http://schemas.microsoft.com/office/drawing/2014/main" id="{7A62C06D-F48B-F6C8-A1D0-4DD202D2E719}"/>
              </a:ext>
            </a:extLst>
          </p:cNvPr>
          <p:cNvSpPr txBox="1"/>
          <p:nvPr/>
        </p:nvSpPr>
        <p:spPr>
          <a:xfrm>
            <a:off x="43031" y="3663796"/>
            <a:ext cx="3455368" cy="400110"/>
          </a:xfrm>
          <a:prstGeom prst="rect">
            <a:avLst/>
          </a:prstGeom>
          <a:noFill/>
        </p:spPr>
        <p:txBody>
          <a:bodyPr wrap="square" lIns="91440" tIns="45720" rIns="91440" bIns="45720" rtlCol="0" anchor="t">
            <a:spAutoFit/>
          </a:bodyPr>
          <a:lstStyle/>
          <a:p>
            <a:pPr fontAlgn="base"/>
            <a:r>
              <a:rPr lang="en-GB" sz="1100" dirty="0">
                <a:solidFill>
                  <a:srgbClr val="F3F6EE"/>
                </a:solidFill>
                <a:latin typeface="OrpheusW05-Regular"/>
              </a:rPr>
              <a:t>Strength Two</a:t>
            </a:r>
            <a:endParaRPr lang="en-GB" sz="1100" dirty="0">
              <a:solidFill>
                <a:srgbClr val="F3F6EE"/>
              </a:solidFill>
              <a:effectLst/>
              <a:latin typeface="OrpheusW05-Regular"/>
            </a:endParaRPr>
          </a:p>
          <a:p>
            <a:pPr fontAlgn="base"/>
            <a:r>
              <a:rPr lang="en-GB" sz="900" dirty="0">
                <a:solidFill>
                  <a:srgbClr val="F3F6EE"/>
                </a:solidFill>
                <a:latin typeface="Manrope Light"/>
              </a:rPr>
              <a:t> </a:t>
            </a:r>
            <a:endParaRPr lang="en-GB" dirty="0">
              <a:solidFill>
                <a:srgbClr val="F3F6EE"/>
              </a:solidFill>
            </a:endParaRPr>
          </a:p>
        </p:txBody>
      </p:sp>
      <p:sp>
        <p:nvSpPr>
          <p:cNvPr id="14" name="strength_2_body">
            <a:extLst>
              <a:ext uri="{FF2B5EF4-FFF2-40B4-BE49-F238E27FC236}">
                <a16:creationId xmlns:a16="http://schemas.microsoft.com/office/drawing/2014/main" id="{EF7CFB08-25F3-1610-8724-BA733035699C}"/>
              </a:ext>
            </a:extLst>
          </p:cNvPr>
          <p:cNvSpPr txBox="1"/>
          <p:nvPr/>
        </p:nvSpPr>
        <p:spPr>
          <a:xfrm>
            <a:off x="43031" y="3880736"/>
            <a:ext cx="3455368" cy="230832"/>
          </a:xfrm>
          <a:prstGeom prst="rect">
            <a:avLst/>
          </a:prstGeom>
          <a:noFill/>
        </p:spPr>
        <p:txBody>
          <a:bodyPr wrap="square" lIns="91440" tIns="45720" rIns="91440" bIns="45720" rtlCol="0" anchor="t">
            <a:spAutoFit/>
          </a:bodyPr>
          <a:lstStyle/>
          <a:p>
            <a:pPr fontAlgn="base"/>
            <a:r>
              <a:rPr lang="en-GB" sz="900" dirty="0">
                <a:solidFill>
                  <a:srgbClr val="F3F6EE"/>
                </a:solidFill>
                <a:latin typeface="Manrope Light"/>
              </a:rPr>
              <a:t>Insert explanatory paragraph. </a:t>
            </a:r>
            <a:endParaRPr lang="en-GB" dirty="0">
              <a:solidFill>
                <a:srgbClr val="F3F6EE"/>
              </a:solidFill>
            </a:endParaRPr>
          </a:p>
        </p:txBody>
      </p:sp>
      <p:sp>
        <p:nvSpPr>
          <p:cNvPr id="20" name="strength_3_title">
            <a:extLst>
              <a:ext uri="{FF2B5EF4-FFF2-40B4-BE49-F238E27FC236}">
                <a16:creationId xmlns:a16="http://schemas.microsoft.com/office/drawing/2014/main" id="{F9DBDF99-E064-2AD3-1DD7-25E6C2BEAE73}"/>
              </a:ext>
            </a:extLst>
          </p:cNvPr>
          <p:cNvSpPr txBox="1"/>
          <p:nvPr/>
        </p:nvSpPr>
        <p:spPr>
          <a:xfrm>
            <a:off x="55067" y="4783082"/>
            <a:ext cx="3455368" cy="400110"/>
          </a:xfrm>
          <a:prstGeom prst="rect">
            <a:avLst/>
          </a:prstGeom>
          <a:noFill/>
        </p:spPr>
        <p:txBody>
          <a:bodyPr wrap="square" lIns="91440" tIns="45720" rIns="91440" bIns="45720" rtlCol="0" anchor="t">
            <a:spAutoFit/>
          </a:bodyPr>
          <a:lstStyle/>
          <a:p>
            <a:pPr fontAlgn="base"/>
            <a:r>
              <a:rPr lang="en-GB" sz="1100" dirty="0">
                <a:solidFill>
                  <a:srgbClr val="F3F6EE"/>
                </a:solidFill>
                <a:latin typeface="OrpheusW05-Regular"/>
              </a:rPr>
              <a:t>Strength Three</a:t>
            </a:r>
            <a:endParaRPr lang="en-GB" sz="1100" dirty="0">
              <a:solidFill>
                <a:srgbClr val="F3F6EE"/>
              </a:solidFill>
              <a:effectLst/>
              <a:latin typeface="OrpheusW05-Regular"/>
            </a:endParaRPr>
          </a:p>
          <a:p>
            <a:pPr fontAlgn="base"/>
            <a:r>
              <a:rPr lang="en-GB" sz="900" dirty="0">
                <a:solidFill>
                  <a:srgbClr val="F3F6EE"/>
                </a:solidFill>
                <a:latin typeface="Manrope Light"/>
              </a:rPr>
              <a:t> </a:t>
            </a:r>
            <a:endParaRPr lang="en-GB" dirty="0">
              <a:solidFill>
                <a:srgbClr val="F3F6EE"/>
              </a:solidFill>
            </a:endParaRPr>
          </a:p>
        </p:txBody>
      </p:sp>
      <p:sp>
        <p:nvSpPr>
          <p:cNvPr id="32" name="strength_3_body">
            <a:extLst>
              <a:ext uri="{FF2B5EF4-FFF2-40B4-BE49-F238E27FC236}">
                <a16:creationId xmlns:a16="http://schemas.microsoft.com/office/drawing/2014/main" id="{E8D0CBC5-581A-1D66-FCB9-84F51F6F01C1}"/>
              </a:ext>
            </a:extLst>
          </p:cNvPr>
          <p:cNvSpPr txBox="1"/>
          <p:nvPr/>
        </p:nvSpPr>
        <p:spPr>
          <a:xfrm>
            <a:off x="55067" y="4974778"/>
            <a:ext cx="3455368" cy="230832"/>
          </a:xfrm>
          <a:prstGeom prst="rect">
            <a:avLst/>
          </a:prstGeom>
          <a:noFill/>
        </p:spPr>
        <p:txBody>
          <a:bodyPr wrap="square" lIns="91440" tIns="45720" rIns="91440" bIns="45720" rtlCol="0" anchor="t">
            <a:spAutoFit/>
          </a:bodyPr>
          <a:lstStyle/>
          <a:p>
            <a:pPr fontAlgn="base"/>
            <a:r>
              <a:rPr lang="en-GB" sz="900" dirty="0">
                <a:solidFill>
                  <a:srgbClr val="F3F6EE"/>
                </a:solidFill>
                <a:latin typeface="Manrope Light"/>
              </a:rPr>
              <a:t>Insert explanatory paragraph. </a:t>
            </a:r>
            <a:endParaRPr lang="en-GB" dirty="0">
              <a:solidFill>
                <a:srgbClr val="F3F6EE"/>
              </a:solidFill>
            </a:endParaRPr>
          </a:p>
        </p:txBody>
      </p:sp>
      <p:sp>
        <p:nvSpPr>
          <p:cNvPr id="33" name="dev_1_body">
            <a:extLst>
              <a:ext uri="{FF2B5EF4-FFF2-40B4-BE49-F238E27FC236}">
                <a16:creationId xmlns:a16="http://schemas.microsoft.com/office/drawing/2014/main" id="{8B44FE17-820A-5B14-22D1-E49A08675D15}"/>
              </a:ext>
            </a:extLst>
          </p:cNvPr>
          <p:cNvSpPr txBox="1"/>
          <p:nvPr/>
        </p:nvSpPr>
        <p:spPr>
          <a:xfrm>
            <a:off x="3464445" y="2786194"/>
            <a:ext cx="3455368" cy="230832"/>
          </a:xfrm>
          <a:prstGeom prst="rect">
            <a:avLst/>
          </a:prstGeom>
          <a:noFill/>
        </p:spPr>
        <p:txBody>
          <a:bodyPr wrap="square" lIns="91440" tIns="45720" rIns="91440" bIns="45720" rtlCol="0" anchor="t">
            <a:spAutoFit/>
          </a:bodyPr>
          <a:lstStyle/>
          <a:p>
            <a:pPr fontAlgn="base"/>
            <a:r>
              <a:rPr lang="en-GB" sz="900" dirty="0">
                <a:latin typeface="Manrope Light"/>
              </a:rPr>
              <a:t>Insert explanatory paragraph</a:t>
            </a:r>
            <a:r>
              <a:rPr lang="en-GB" sz="900" dirty="0">
                <a:solidFill>
                  <a:srgbClr val="F3F6EE"/>
                </a:solidFill>
                <a:latin typeface="Manrope Light"/>
              </a:rPr>
              <a:t>. </a:t>
            </a:r>
            <a:endParaRPr lang="en-GB" dirty="0">
              <a:solidFill>
                <a:srgbClr val="F3F6EE"/>
              </a:solidFill>
            </a:endParaRPr>
          </a:p>
        </p:txBody>
      </p:sp>
      <p:sp>
        <p:nvSpPr>
          <p:cNvPr id="34" name="dev_1_title">
            <a:extLst>
              <a:ext uri="{FF2B5EF4-FFF2-40B4-BE49-F238E27FC236}">
                <a16:creationId xmlns:a16="http://schemas.microsoft.com/office/drawing/2014/main" id="{CC105A7A-692A-F3F1-E3FC-F0F39D19F7D1}"/>
              </a:ext>
            </a:extLst>
          </p:cNvPr>
          <p:cNvSpPr txBox="1"/>
          <p:nvPr/>
        </p:nvSpPr>
        <p:spPr>
          <a:xfrm>
            <a:off x="3468863" y="2549897"/>
            <a:ext cx="3455368" cy="400110"/>
          </a:xfrm>
          <a:prstGeom prst="rect">
            <a:avLst/>
          </a:prstGeom>
          <a:noFill/>
        </p:spPr>
        <p:txBody>
          <a:bodyPr wrap="square" lIns="91440" tIns="45720" rIns="91440" bIns="45720" rtlCol="0" anchor="t">
            <a:spAutoFit/>
          </a:bodyPr>
          <a:lstStyle/>
          <a:p>
            <a:pPr fontAlgn="base"/>
            <a:r>
              <a:rPr lang="en-GB" sz="1100" dirty="0">
                <a:latin typeface="OrpheusW05-Regular"/>
              </a:rPr>
              <a:t>Development Area One</a:t>
            </a:r>
            <a:endParaRPr lang="en-GB" sz="1100" dirty="0">
              <a:effectLst/>
              <a:latin typeface="OrpheusW05-Regular"/>
            </a:endParaRPr>
          </a:p>
          <a:p>
            <a:pPr fontAlgn="base"/>
            <a:r>
              <a:rPr lang="en-GB" sz="900" dirty="0">
                <a:solidFill>
                  <a:srgbClr val="F3F6EE"/>
                </a:solidFill>
                <a:latin typeface="Manrope Light"/>
              </a:rPr>
              <a:t> x</a:t>
            </a:r>
            <a:endParaRPr lang="en-GB" dirty="0">
              <a:solidFill>
                <a:srgbClr val="F3F6EE"/>
              </a:solidFill>
            </a:endParaRPr>
          </a:p>
        </p:txBody>
      </p:sp>
      <p:sp>
        <p:nvSpPr>
          <p:cNvPr id="35" name="dev_2_title">
            <a:extLst>
              <a:ext uri="{FF2B5EF4-FFF2-40B4-BE49-F238E27FC236}">
                <a16:creationId xmlns:a16="http://schemas.microsoft.com/office/drawing/2014/main" id="{1B2E483B-89A8-5C11-EBD4-13372A561AA9}"/>
              </a:ext>
            </a:extLst>
          </p:cNvPr>
          <p:cNvSpPr txBox="1"/>
          <p:nvPr/>
        </p:nvSpPr>
        <p:spPr>
          <a:xfrm>
            <a:off x="3433342" y="3617509"/>
            <a:ext cx="3455368" cy="400110"/>
          </a:xfrm>
          <a:prstGeom prst="rect">
            <a:avLst/>
          </a:prstGeom>
          <a:noFill/>
        </p:spPr>
        <p:txBody>
          <a:bodyPr wrap="square" lIns="91440" tIns="45720" rIns="91440" bIns="45720" rtlCol="0" anchor="t">
            <a:spAutoFit/>
          </a:bodyPr>
          <a:lstStyle/>
          <a:p>
            <a:pPr fontAlgn="base"/>
            <a:r>
              <a:rPr lang="en-GB" sz="1100" dirty="0">
                <a:latin typeface="OrpheusW05-Regular"/>
              </a:rPr>
              <a:t>Development Area Two</a:t>
            </a:r>
            <a:endParaRPr lang="en-GB" sz="1100" dirty="0">
              <a:effectLst/>
              <a:latin typeface="OrpheusW05-Regular"/>
            </a:endParaRPr>
          </a:p>
          <a:p>
            <a:pPr fontAlgn="base"/>
            <a:r>
              <a:rPr lang="en-GB" sz="900" dirty="0">
                <a:solidFill>
                  <a:srgbClr val="F3F6EE"/>
                </a:solidFill>
                <a:latin typeface="Manrope Light"/>
              </a:rPr>
              <a:t> x</a:t>
            </a:r>
            <a:endParaRPr lang="en-GB" dirty="0">
              <a:solidFill>
                <a:srgbClr val="F3F6EE"/>
              </a:solidFill>
            </a:endParaRPr>
          </a:p>
        </p:txBody>
      </p:sp>
      <p:sp>
        <p:nvSpPr>
          <p:cNvPr id="36" name="dev_2_body">
            <a:extLst>
              <a:ext uri="{FF2B5EF4-FFF2-40B4-BE49-F238E27FC236}">
                <a16:creationId xmlns:a16="http://schemas.microsoft.com/office/drawing/2014/main" id="{3AECB701-279F-BC0E-B09C-379ACEBDEB19}"/>
              </a:ext>
            </a:extLst>
          </p:cNvPr>
          <p:cNvSpPr txBox="1"/>
          <p:nvPr/>
        </p:nvSpPr>
        <p:spPr>
          <a:xfrm>
            <a:off x="3442103" y="3827641"/>
            <a:ext cx="3455368" cy="230832"/>
          </a:xfrm>
          <a:prstGeom prst="rect">
            <a:avLst/>
          </a:prstGeom>
          <a:noFill/>
        </p:spPr>
        <p:txBody>
          <a:bodyPr wrap="square" lIns="91440" tIns="45720" rIns="91440" bIns="45720" rtlCol="0" anchor="t">
            <a:spAutoFit/>
          </a:bodyPr>
          <a:lstStyle/>
          <a:p>
            <a:pPr fontAlgn="base"/>
            <a:r>
              <a:rPr lang="en-GB" sz="900" dirty="0">
                <a:latin typeface="Manrope Light"/>
              </a:rPr>
              <a:t>Insert explanatory paragraph</a:t>
            </a:r>
            <a:r>
              <a:rPr lang="en-GB" sz="900" dirty="0">
                <a:solidFill>
                  <a:srgbClr val="F3F6EE"/>
                </a:solidFill>
                <a:latin typeface="Manrope Light"/>
              </a:rPr>
              <a:t>. </a:t>
            </a:r>
            <a:endParaRPr lang="en-GB" dirty="0">
              <a:solidFill>
                <a:srgbClr val="F3F6EE"/>
              </a:solidFill>
            </a:endParaRPr>
          </a:p>
        </p:txBody>
      </p:sp>
      <p:sp>
        <p:nvSpPr>
          <p:cNvPr id="37" name="dev_3_title">
            <a:extLst>
              <a:ext uri="{FF2B5EF4-FFF2-40B4-BE49-F238E27FC236}">
                <a16:creationId xmlns:a16="http://schemas.microsoft.com/office/drawing/2014/main" id="{19751D73-4EFB-A141-0CC1-3AF9ED3DAB15}"/>
              </a:ext>
            </a:extLst>
          </p:cNvPr>
          <p:cNvSpPr txBox="1"/>
          <p:nvPr/>
        </p:nvSpPr>
        <p:spPr>
          <a:xfrm>
            <a:off x="3486440" y="4772013"/>
            <a:ext cx="3455368" cy="400110"/>
          </a:xfrm>
          <a:prstGeom prst="rect">
            <a:avLst/>
          </a:prstGeom>
          <a:noFill/>
        </p:spPr>
        <p:txBody>
          <a:bodyPr wrap="square" lIns="91440" tIns="45720" rIns="91440" bIns="45720" rtlCol="0" anchor="t">
            <a:spAutoFit/>
          </a:bodyPr>
          <a:lstStyle/>
          <a:p>
            <a:pPr fontAlgn="base"/>
            <a:r>
              <a:rPr lang="en-GB" sz="1100" dirty="0">
                <a:latin typeface="OrpheusW05-Regular"/>
              </a:rPr>
              <a:t>Development Area Three</a:t>
            </a:r>
            <a:endParaRPr lang="en-GB" sz="1100" dirty="0">
              <a:effectLst/>
              <a:latin typeface="OrpheusW05-Regular"/>
            </a:endParaRPr>
          </a:p>
          <a:p>
            <a:pPr fontAlgn="base"/>
            <a:r>
              <a:rPr lang="en-GB" sz="900" dirty="0">
                <a:solidFill>
                  <a:srgbClr val="F3F6EE"/>
                </a:solidFill>
                <a:latin typeface="Manrope Light"/>
              </a:rPr>
              <a:t> x</a:t>
            </a:r>
            <a:endParaRPr lang="en-GB" dirty="0">
              <a:solidFill>
                <a:srgbClr val="F3F6EE"/>
              </a:solidFill>
            </a:endParaRPr>
          </a:p>
        </p:txBody>
      </p:sp>
      <p:sp>
        <p:nvSpPr>
          <p:cNvPr id="38" name="dev_3_body">
            <a:extLst>
              <a:ext uri="{FF2B5EF4-FFF2-40B4-BE49-F238E27FC236}">
                <a16:creationId xmlns:a16="http://schemas.microsoft.com/office/drawing/2014/main" id="{B9114617-FBAA-93DE-98E9-2069482FFFA5}"/>
              </a:ext>
            </a:extLst>
          </p:cNvPr>
          <p:cNvSpPr txBox="1"/>
          <p:nvPr/>
        </p:nvSpPr>
        <p:spPr>
          <a:xfrm>
            <a:off x="3478971" y="4984864"/>
            <a:ext cx="3455368" cy="230832"/>
          </a:xfrm>
          <a:prstGeom prst="rect">
            <a:avLst/>
          </a:prstGeom>
          <a:noFill/>
        </p:spPr>
        <p:txBody>
          <a:bodyPr wrap="square" lIns="91440" tIns="45720" rIns="91440" bIns="45720" rtlCol="0" anchor="t">
            <a:spAutoFit/>
          </a:bodyPr>
          <a:lstStyle/>
          <a:p>
            <a:pPr fontAlgn="base"/>
            <a:r>
              <a:rPr lang="en-GB" sz="900" dirty="0">
                <a:latin typeface="Manrope Light"/>
              </a:rPr>
              <a:t>Insert explanatory paragraph</a:t>
            </a:r>
            <a:r>
              <a:rPr lang="en-GB" sz="900" dirty="0">
                <a:solidFill>
                  <a:srgbClr val="F3F6EE"/>
                </a:solidFill>
                <a:latin typeface="Manrope Light"/>
              </a:rPr>
              <a:t>. </a:t>
            </a:r>
            <a:endParaRPr lang="en-GB" dirty="0">
              <a:solidFill>
                <a:srgbClr val="F3F6EE"/>
              </a:solidFill>
            </a:endParaRPr>
          </a:p>
        </p:txBody>
      </p:sp>
    </p:spTree>
    <p:extLst>
      <p:ext uri="{BB962C8B-B14F-4D97-AF65-F5344CB8AC3E}">
        <p14:creationId xmlns:p14="http://schemas.microsoft.com/office/powerpoint/2010/main" val="616313640"/>
      </p:ext>
    </p:extLst>
  </p:cSld>
  <p:clrMapOvr>
    <a:masterClrMapping/>
  </p:clrMapOvr>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C9903F-7EB3-E2B2-977A-76C0383973BE}"/>
            </a:ext>
          </a:extLst>
        </p:cNvPr>
        <p:cNvGrpSpPr/>
        <p:nvPr/>
      </p:nvGrpSpPr>
      <p:grpSpPr>
        <a:xfrm>
          <a:off x="0" y="0"/>
          <a:ext cx="0" cy="0"/>
          <a:chOff x="0" y="0"/>
          <a:chExt cx="0" cy="0"/>
        </a:xfrm>
      </p:grpSpPr>
      <p:sp>
        <p:nvSpPr>
          <p:cNvPr id="112" name="Rectangle 111">
            <a:extLst>
              <a:ext uri="{FF2B5EF4-FFF2-40B4-BE49-F238E27FC236}">
                <a16:creationId xmlns:a16="http://schemas.microsoft.com/office/drawing/2014/main" id="{0E49999F-91C5-2885-59BB-D6140403384B}"/>
              </a:ext>
            </a:extLst>
          </p:cNvPr>
          <p:cNvSpPr/>
          <p:nvPr/>
        </p:nvSpPr>
        <p:spPr>
          <a:xfrm>
            <a:off x="3453384" y="1022328"/>
            <a:ext cx="3412375" cy="4235472"/>
          </a:xfrm>
          <a:prstGeom prst="rect">
            <a:avLst/>
          </a:prstGeom>
          <a:solidFill>
            <a:srgbClr val="F3F6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1727AC52-EB89-09E8-7591-8EA5842FF8A2}"/>
              </a:ext>
            </a:extLst>
          </p:cNvPr>
          <p:cNvSpPr/>
          <p:nvPr/>
        </p:nvSpPr>
        <p:spPr>
          <a:xfrm>
            <a:off x="0" y="1022327"/>
            <a:ext cx="3399072" cy="4235473"/>
          </a:xfrm>
          <a:prstGeom prst="rect">
            <a:avLst/>
          </a:prstGeom>
          <a:solidFill>
            <a:srgbClr val="052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d_1_title">
            <a:extLst>
              <a:ext uri="{FF2B5EF4-FFF2-40B4-BE49-F238E27FC236}">
                <a16:creationId xmlns:a16="http://schemas.microsoft.com/office/drawing/2014/main" id="{9E78AA98-AC0E-4DAA-F78A-8F815AD43750}"/>
              </a:ext>
            </a:extLst>
          </p:cNvPr>
          <p:cNvSpPr txBox="1"/>
          <p:nvPr/>
        </p:nvSpPr>
        <p:spPr>
          <a:xfrm>
            <a:off x="107121" y="1687518"/>
            <a:ext cx="3455368" cy="261610"/>
          </a:xfrm>
          <a:prstGeom prst="rect">
            <a:avLst/>
          </a:prstGeom>
          <a:noFill/>
        </p:spPr>
        <p:txBody>
          <a:bodyPr wrap="square" lIns="91440" tIns="45720" rIns="91440" bIns="45720" rtlCol="0" anchor="t">
            <a:spAutoFit/>
          </a:bodyPr>
          <a:lstStyle/>
          <a:p>
            <a:pPr fontAlgn="base"/>
            <a:r>
              <a:rPr lang="en-GB" sz="1100" dirty="0">
                <a:solidFill>
                  <a:srgbClr val="F3F6EE"/>
                </a:solidFill>
                <a:latin typeface="OrpheusW05-Regular"/>
              </a:rPr>
              <a:t>Personal Development One</a:t>
            </a:r>
            <a:endParaRPr lang="en-GB" sz="900" dirty="0">
              <a:solidFill>
                <a:srgbClr val="F3F6EE"/>
              </a:solidFill>
              <a:effectLst/>
              <a:latin typeface="Manrope Light" pitchFamily="2" charset="0"/>
            </a:endParaRPr>
          </a:p>
        </p:txBody>
      </p:sp>
      <p:sp>
        <p:nvSpPr>
          <p:cNvPr id="18" name="TextBox 17">
            <a:extLst>
              <a:ext uri="{FF2B5EF4-FFF2-40B4-BE49-F238E27FC236}">
                <a16:creationId xmlns:a16="http://schemas.microsoft.com/office/drawing/2014/main" id="{564BD62D-A4D5-D5E4-3273-463C3791EEAB}"/>
              </a:ext>
            </a:extLst>
          </p:cNvPr>
          <p:cNvSpPr txBox="1"/>
          <p:nvPr/>
        </p:nvSpPr>
        <p:spPr>
          <a:xfrm>
            <a:off x="3486440" y="1059597"/>
            <a:ext cx="2980476" cy="230832"/>
          </a:xfrm>
          <a:prstGeom prst="rect">
            <a:avLst/>
          </a:prstGeom>
          <a:noFill/>
        </p:spPr>
        <p:txBody>
          <a:bodyPr wrap="square" lIns="91440" tIns="45720" rIns="91440" bIns="45720" rtlCol="0" anchor="t">
            <a:spAutoFit/>
          </a:bodyPr>
          <a:lstStyle>
            <a:defPPr>
              <a:defRPr lang="en-US"/>
            </a:defPPr>
            <a:lvl1pPr>
              <a:defRPr sz="700" spc="120">
                <a:solidFill>
                  <a:srgbClr val="47265D"/>
                </a:solidFill>
                <a:latin typeface="Manrope Medium" pitchFamily="2" charset="0"/>
              </a:defRPr>
            </a:lvl1pPr>
          </a:lstStyle>
          <a:p>
            <a:r>
              <a:rPr lang="en-US" sz="900">
                <a:solidFill>
                  <a:srgbClr val="052528"/>
                </a:solidFill>
              </a:rPr>
              <a:t>HOW THE ORGANISATION CAN SUPPORT</a:t>
            </a:r>
          </a:p>
        </p:txBody>
      </p:sp>
      <p:sp>
        <p:nvSpPr>
          <p:cNvPr id="2" name="TextBox 1">
            <a:extLst>
              <a:ext uri="{FF2B5EF4-FFF2-40B4-BE49-F238E27FC236}">
                <a16:creationId xmlns:a16="http://schemas.microsoft.com/office/drawing/2014/main" id="{988F3A38-7488-2FF1-AA22-38AEA72AA7CA}"/>
              </a:ext>
            </a:extLst>
          </p:cNvPr>
          <p:cNvSpPr txBox="1"/>
          <p:nvPr/>
        </p:nvSpPr>
        <p:spPr>
          <a:xfrm>
            <a:off x="107121" y="1085110"/>
            <a:ext cx="2718158" cy="230832"/>
          </a:xfrm>
          <a:prstGeom prst="rect">
            <a:avLst/>
          </a:prstGeom>
          <a:noFill/>
        </p:spPr>
        <p:txBody>
          <a:bodyPr wrap="square" lIns="91440" tIns="45720" rIns="91440" bIns="45720" rtlCol="0" anchor="t">
            <a:spAutoFit/>
          </a:bodyPr>
          <a:lstStyle>
            <a:defPPr>
              <a:defRPr lang="en-US"/>
            </a:defPPr>
            <a:lvl1pPr>
              <a:defRPr sz="700" spc="120">
                <a:solidFill>
                  <a:srgbClr val="47265D"/>
                </a:solidFill>
                <a:latin typeface="Manrope Medium" pitchFamily="2" charset="0"/>
              </a:defRPr>
            </a:lvl1pPr>
          </a:lstStyle>
          <a:p>
            <a:r>
              <a:rPr lang="en-US" sz="900">
                <a:solidFill>
                  <a:srgbClr val="F3F6EE"/>
                </a:solidFill>
              </a:rPr>
              <a:t>PERSONAL DEVELOPMENT</a:t>
            </a:r>
          </a:p>
        </p:txBody>
      </p:sp>
      <p:sp>
        <p:nvSpPr>
          <p:cNvPr id="10" name="TextBox 9">
            <a:extLst>
              <a:ext uri="{FF2B5EF4-FFF2-40B4-BE49-F238E27FC236}">
                <a16:creationId xmlns:a16="http://schemas.microsoft.com/office/drawing/2014/main" id="{D91EE490-86F3-B995-A778-FC0F0BDFED84}"/>
              </a:ext>
            </a:extLst>
          </p:cNvPr>
          <p:cNvSpPr txBox="1"/>
          <p:nvPr/>
        </p:nvSpPr>
        <p:spPr>
          <a:xfrm>
            <a:off x="293241" y="446987"/>
            <a:ext cx="4634317" cy="369332"/>
          </a:xfrm>
          <a:prstGeom prst="rect">
            <a:avLst/>
          </a:prstGeom>
          <a:noFill/>
        </p:spPr>
        <p:txBody>
          <a:bodyPr wrap="square" lIns="91440" tIns="45720" rIns="91440" bIns="45720" rtlCol="0" anchor="t">
            <a:spAutoFit/>
          </a:bodyPr>
          <a:lstStyle/>
          <a:p>
            <a:r>
              <a:rPr lang="en-US">
                <a:solidFill>
                  <a:srgbClr val="052528"/>
                </a:solidFill>
                <a:latin typeface="Orpheus Pro"/>
              </a:rPr>
              <a:t>Development Suggestions</a:t>
            </a:r>
          </a:p>
        </p:txBody>
      </p:sp>
      <p:pic>
        <p:nvPicPr>
          <p:cNvPr id="3" name="Picture 2">
            <a:extLst>
              <a:ext uri="{FF2B5EF4-FFF2-40B4-BE49-F238E27FC236}">
                <a16:creationId xmlns:a16="http://schemas.microsoft.com/office/drawing/2014/main" id="{A9AA12C5-48E6-8AC0-CEF2-20C8997F7D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5279" y="9562406"/>
            <a:ext cx="1207442" cy="109279"/>
          </a:xfrm>
          <a:prstGeom prst="rect">
            <a:avLst/>
          </a:prstGeom>
        </p:spPr>
      </p:pic>
      <p:pic>
        <p:nvPicPr>
          <p:cNvPr id="12" name="Picture 11" descr="Hands holding a piece of puzzle&#10;&#10;AI-generated content may be incorrect.">
            <a:extLst>
              <a:ext uri="{FF2B5EF4-FFF2-40B4-BE49-F238E27FC236}">
                <a16:creationId xmlns:a16="http://schemas.microsoft.com/office/drawing/2014/main" id="{62B0AF2F-1EE4-4418-0676-C390FE455C95}"/>
              </a:ext>
            </a:extLst>
          </p:cNvPr>
          <p:cNvPicPr>
            <a:picLocks noChangeAspect="1"/>
          </p:cNvPicPr>
          <p:nvPr/>
        </p:nvPicPr>
        <p:blipFill>
          <a:blip r:embed="rId5"/>
          <a:stretch>
            <a:fillRect/>
          </a:stretch>
        </p:blipFill>
        <p:spPr>
          <a:xfrm>
            <a:off x="7759" y="5333093"/>
            <a:ext cx="6858000" cy="4569611"/>
          </a:xfrm>
          <a:prstGeom prst="rect">
            <a:avLst/>
          </a:prstGeom>
        </p:spPr>
      </p:pic>
      <p:sp>
        <p:nvSpPr>
          <p:cNvPr id="5" name="pd_2_title">
            <a:extLst>
              <a:ext uri="{FF2B5EF4-FFF2-40B4-BE49-F238E27FC236}">
                <a16:creationId xmlns:a16="http://schemas.microsoft.com/office/drawing/2014/main" id="{E8CEF80E-9E2D-57A5-ED64-F8ACDC6CEA4C}"/>
              </a:ext>
            </a:extLst>
          </p:cNvPr>
          <p:cNvSpPr txBox="1"/>
          <p:nvPr/>
        </p:nvSpPr>
        <p:spPr>
          <a:xfrm>
            <a:off x="107121" y="3094140"/>
            <a:ext cx="3455368" cy="261610"/>
          </a:xfrm>
          <a:prstGeom prst="rect">
            <a:avLst/>
          </a:prstGeom>
          <a:noFill/>
        </p:spPr>
        <p:txBody>
          <a:bodyPr wrap="square" lIns="91440" tIns="45720" rIns="91440" bIns="45720" rtlCol="0" anchor="t">
            <a:spAutoFit/>
          </a:bodyPr>
          <a:lstStyle/>
          <a:p>
            <a:r>
              <a:rPr lang="en-GB" sz="1100" dirty="0">
                <a:solidFill>
                  <a:srgbClr val="F3F6EE"/>
                </a:solidFill>
                <a:latin typeface="OrpheusW05-Regular" panose="02000000000000000000" pitchFamily="2" charset="77"/>
                <a:ea typeface="+mn-lt"/>
                <a:cs typeface="+mn-lt"/>
              </a:rPr>
              <a:t>Personal Development Two</a:t>
            </a:r>
            <a:endParaRPr lang="en-GB" sz="900" dirty="0">
              <a:solidFill>
                <a:srgbClr val="F3F6EE"/>
              </a:solidFill>
              <a:latin typeface="Manrope Light" pitchFamily="2" charset="0"/>
              <a:ea typeface="+mn-lt"/>
              <a:cs typeface="+mn-lt"/>
            </a:endParaRPr>
          </a:p>
        </p:txBody>
      </p:sp>
      <p:sp>
        <p:nvSpPr>
          <p:cNvPr id="6" name="pd_1_body">
            <a:extLst>
              <a:ext uri="{FF2B5EF4-FFF2-40B4-BE49-F238E27FC236}">
                <a16:creationId xmlns:a16="http://schemas.microsoft.com/office/drawing/2014/main" id="{A7A3C356-1EEC-7829-2A08-1F1ED99B0C40}"/>
              </a:ext>
            </a:extLst>
          </p:cNvPr>
          <p:cNvSpPr txBox="1"/>
          <p:nvPr/>
        </p:nvSpPr>
        <p:spPr>
          <a:xfrm>
            <a:off x="161433" y="1930796"/>
            <a:ext cx="3455368" cy="230832"/>
          </a:xfrm>
          <a:prstGeom prst="rect">
            <a:avLst/>
          </a:prstGeom>
          <a:noFill/>
        </p:spPr>
        <p:txBody>
          <a:bodyPr wrap="square" lIns="91440" tIns="45720" rIns="91440" bIns="45720" rtlCol="0" anchor="t">
            <a:spAutoFit/>
          </a:bodyPr>
          <a:lstStyle/>
          <a:p>
            <a:r>
              <a:rPr lang="en-GB" sz="900" dirty="0">
                <a:solidFill>
                  <a:srgbClr val="F3F6EE"/>
                </a:solidFill>
                <a:latin typeface="Manrope Light" pitchFamily="2" charset="0"/>
                <a:ea typeface="+mn-lt"/>
                <a:cs typeface="+mn-lt"/>
              </a:rPr>
              <a:t>Insert explanatory paragraph</a:t>
            </a:r>
            <a:r>
              <a:rPr lang="en-GB" sz="900" dirty="0">
                <a:solidFill>
                  <a:srgbClr val="F3F6EE"/>
                </a:solidFill>
                <a:effectLst/>
                <a:latin typeface="Manrope Light" pitchFamily="2" charset="0"/>
                <a:ea typeface="+mn-lt"/>
                <a:cs typeface="+mn-lt"/>
              </a:rPr>
              <a:t>.</a:t>
            </a:r>
            <a:endParaRPr lang="en-GB" sz="900" dirty="0">
              <a:solidFill>
                <a:srgbClr val="F3F6EE"/>
              </a:solidFill>
              <a:latin typeface="Manrope Light" pitchFamily="2" charset="0"/>
              <a:ea typeface="+mn-lt"/>
              <a:cs typeface="+mn-lt"/>
            </a:endParaRPr>
          </a:p>
        </p:txBody>
      </p:sp>
      <p:sp>
        <p:nvSpPr>
          <p:cNvPr id="9" name="pd_2_body">
            <a:extLst>
              <a:ext uri="{FF2B5EF4-FFF2-40B4-BE49-F238E27FC236}">
                <a16:creationId xmlns:a16="http://schemas.microsoft.com/office/drawing/2014/main" id="{7307AC1F-58B7-0CC8-F4AA-3D9D4F64777D}"/>
              </a:ext>
            </a:extLst>
          </p:cNvPr>
          <p:cNvSpPr txBox="1"/>
          <p:nvPr/>
        </p:nvSpPr>
        <p:spPr>
          <a:xfrm>
            <a:off x="107121" y="3347990"/>
            <a:ext cx="3455368" cy="230832"/>
          </a:xfrm>
          <a:prstGeom prst="rect">
            <a:avLst/>
          </a:prstGeom>
          <a:noFill/>
        </p:spPr>
        <p:txBody>
          <a:bodyPr wrap="square" lIns="91440" tIns="45720" rIns="91440" bIns="45720" rtlCol="0" anchor="t">
            <a:spAutoFit/>
          </a:bodyPr>
          <a:lstStyle/>
          <a:p>
            <a:r>
              <a:rPr lang="en-GB" sz="900" dirty="0">
                <a:solidFill>
                  <a:srgbClr val="F3F6EE"/>
                </a:solidFill>
                <a:latin typeface="Manrope Light" pitchFamily="2" charset="0"/>
                <a:ea typeface="+mn-lt"/>
                <a:cs typeface="+mn-lt"/>
              </a:rPr>
              <a:t>Insert explanatory paragraph</a:t>
            </a:r>
            <a:r>
              <a:rPr lang="en-GB" sz="900" dirty="0">
                <a:solidFill>
                  <a:srgbClr val="F3F6EE"/>
                </a:solidFill>
                <a:effectLst/>
                <a:latin typeface="Manrope Light" pitchFamily="2" charset="0"/>
                <a:ea typeface="+mn-lt"/>
                <a:cs typeface="+mn-lt"/>
              </a:rPr>
              <a:t>.</a:t>
            </a:r>
            <a:endParaRPr lang="en-GB" sz="900" dirty="0">
              <a:solidFill>
                <a:srgbClr val="F3F6EE"/>
              </a:solidFill>
              <a:latin typeface="Manrope Light" pitchFamily="2" charset="0"/>
              <a:ea typeface="+mn-lt"/>
              <a:cs typeface="+mn-lt"/>
            </a:endParaRPr>
          </a:p>
        </p:txBody>
      </p:sp>
      <p:sp>
        <p:nvSpPr>
          <p:cNvPr id="11" name="org_1_title">
            <a:extLst>
              <a:ext uri="{FF2B5EF4-FFF2-40B4-BE49-F238E27FC236}">
                <a16:creationId xmlns:a16="http://schemas.microsoft.com/office/drawing/2014/main" id="{DF66EC7C-22B3-9C52-796C-9D7A5C854D86}"/>
              </a:ext>
            </a:extLst>
          </p:cNvPr>
          <p:cNvSpPr txBox="1"/>
          <p:nvPr/>
        </p:nvSpPr>
        <p:spPr>
          <a:xfrm>
            <a:off x="3486440" y="1615624"/>
            <a:ext cx="3455368" cy="261610"/>
          </a:xfrm>
          <a:prstGeom prst="rect">
            <a:avLst/>
          </a:prstGeom>
          <a:noFill/>
        </p:spPr>
        <p:txBody>
          <a:bodyPr wrap="square" lIns="91440" tIns="45720" rIns="91440" bIns="45720" rtlCol="0" anchor="t">
            <a:spAutoFit/>
          </a:bodyPr>
          <a:lstStyle/>
          <a:p>
            <a:r>
              <a:rPr lang="en-GB" sz="1100" dirty="0">
                <a:latin typeface="OrpheusW05-Regular" panose="02000000000000000000" pitchFamily="2" charset="77"/>
              </a:rPr>
              <a:t>How the Organisation can Support One</a:t>
            </a:r>
            <a:endParaRPr lang="en-US" sz="1100" dirty="0">
              <a:latin typeface="OrpheusW05-Regular" panose="02000000000000000000" pitchFamily="2" charset="77"/>
            </a:endParaRPr>
          </a:p>
        </p:txBody>
      </p:sp>
      <p:sp>
        <p:nvSpPr>
          <p:cNvPr id="13" name="org_1_body">
            <a:extLst>
              <a:ext uri="{FF2B5EF4-FFF2-40B4-BE49-F238E27FC236}">
                <a16:creationId xmlns:a16="http://schemas.microsoft.com/office/drawing/2014/main" id="{AA9F915B-F636-E5D0-5C83-295030FEDB52}"/>
              </a:ext>
            </a:extLst>
          </p:cNvPr>
          <p:cNvSpPr txBox="1"/>
          <p:nvPr/>
        </p:nvSpPr>
        <p:spPr>
          <a:xfrm>
            <a:off x="3492848" y="1870757"/>
            <a:ext cx="3455368" cy="230832"/>
          </a:xfrm>
          <a:prstGeom prst="rect">
            <a:avLst/>
          </a:prstGeom>
          <a:noFill/>
        </p:spPr>
        <p:txBody>
          <a:bodyPr wrap="square" lIns="91440" tIns="45720" rIns="91440" bIns="45720" rtlCol="0" anchor="t">
            <a:spAutoFit/>
          </a:bodyPr>
          <a:lstStyle/>
          <a:p>
            <a:r>
              <a:rPr lang="en-GB" sz="900" dirty="0">
                <a:latin typeface="Manrope Light" pitchFamily="2" charset="0"/>
                <a:ea typeface="+mn-lt"/>
                <a:cs typeface="+mn-lt"/>
              </a:rPr>
              <a:t>Insert explanatory paragraph</a:t>
            </a:r>
            <a:r>
              <a:rPr lang="en-GB" sz="900" dirty="0">
                <a:effectLst/>
                <a:latin typeface="Manrope Light" pitchFamily="2" charset="0"/>
                <a:ea typeface="+mn-lt"/>
                <a:cs typeface="+mn-lt"/>
              </a:rPr>
              <a:t>.</a:t>
            </a:r>
            <a:endParaRPr lang="en-GB" sz="900" dirty="0">
              <a:latin typeface="Manrope Light" pitchFamily="2" charset="0"/>
              <a:ea typeface="+mn-lt"/>
              <a:cs typeface="+mn-lt"/>
            </a:endParaRPr>
          </a:p>
        </p:txBody>
      </p:sp>
      <p:sp>
        <p:nvSpPr>
          <p:cNvPr id="14" name="org_2_title">
            <a:extLst>
              <a:ext uri="{FF2B5EF4-FFF2-40B4-BE49-F238E27FC236}">
                <a16:creationId xmlns:a16="http://schemas.microsoft.com/office/drawing/2014/main" id="{B9A652CE-AF02-8F8C-15BC-5DB59DADEA5E}"/>
              </a:ext>
            </a:extLst>
          </p:cNvPr>
          <p:cNvSpPr txBox="1"/>
          <p:nvPr/>
        </p:nvSpPr>
        <p:spPr>
          <a:xfrm>
            <a:off x="3429000" y="3106966"/>
            <a:ext cx="3455368" cy="261610"/>
          </a:xfrm>
          <a:prstGeom prst="rect">
            <a:avLst/>
          </a:prstGeom>
          <a:noFill/>
        </p:spPr>
        <p:txBody>
          <a:bodyPr wrap="square" lIns="91440" tIns="45720" rIns="91440" bIns="45720" rtlCol="0" anchor="t">
            <a:spAutoFit/>
          </a:bodyPr>
          <a:lstStyle/>
          <a:p>
            <a:r>
              <a:rPr lang="en-GB" sz="1100" dirty="0">
                <a:latin typeface="OrpheusW05-Regular" panose="02000000000000000000" pitchFamily="2" charset="77"/>
              </a:rPr>
              <a:t>How the Organisation can Support Two</a:t>
            </a:r>
            <a:endParaRPr lang="en-US" sz="1100" dirty="0">
              <a:latin typeface="OrpheusW05-Regular" panose="02000000000000000000" pitchFamily="2" charset="77"/>
            </a:endParaRPr>
          </a:p>
        </p:txBody>
      </p:sp>
      <p:sp>
        <p:nvSpPr>
          <p:cNvPr id="15" name="org_2_body">
            <a:extLst>
              <a:ext uri="{FF2B5EF4-FFF2-40B4-BE49-F238E27FC236}">
                <a16:creationId xmlns:a16="http://schemas.microsoft.com/office/drawing/2014/main" id="{CA29D99E-2594-E055-C16A-3E47A84E0286}"/>
              </a:ext>
            </a:extLst>
          </p:cNvPr>
          <p:cNvSpPr txBox="1"/>
          <p:nvPr/>
        </p:nvSpPr>
        <p:spPr>
          <a:xfrm>
            <a:off x="3429000" y="3351870"/>
            <a:ext cx="3455368" cy="230832"/>
          </a:xfrm>
          <a:prstGeom prst="rect">
            <a:avLst/>
          </a:prstGeom>
          <a:noFill/>
        </p:spPr>
        <p:txBody>
          <a:bodyPr wrap="square" lIns="91440" tIns="45720" rIns="91440" bIns="45720" rtlCol="0" anchor="t">
            <a:spAutoFit/>
          </a:bodyPr>
          <a:lstStyle/>
          <a:p>
            <a:r>
              <a:rPr lang="en-GB" sz="900" dirty="0">
                <a:latin typeface="Manrope Light" pitchFamily="2" charset="0"/>
                <a:ea typeface="+mn-lt"/>
                <a:cs typeface="+mn-lt"/>
              </a:rPr>
              <a:t>Insert explanatory paragraph</a:t>
            </a:r>
            <a:r>
              <a:rPr lang="en-GB" sz="900" dirty="0">
                <a:effectLst/>
                <a:latin typeface="Manrope Light" pitchFamily="2" charset="0"/>
                <a:ea typeface="+mn-lt"/>
                <a:cs typeface="+mn-lt"/>
              </a:rPr>
              <a:t>.</a:t>
            </a:r>
            <a:endParaRPr lang="en-GB" sz="900" dirty="0">
              <a:latin typeface="Manrope Light" pitchFamily="2" charset="0"/>
              <a:ea typeface="+mn-lt"/>
              <a:cs typeface="+mn-lt"/>
            </a:endParaRPr>
          </a:p>
        </p:txBody>
      </p:sp>
    </p:spTree>
    <p:extLst>
      <p:ext uri="{BB962C8B-B14F-4D97-AF65-F5344CB8AC3E}">
        <p14:creationId xmlns:p14="http://schemas.microsoft.com/office/powerpoint/2010/main" val="3833606020"/>
      </p:ext>
    </p:extLst>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2E859-1FDE-8979-B1E9-3052DCFC2B36}"/>
            </a:ext>
          </a:extLst>
        </p:cNvPr>
        <p:cNvGrpSpPr/>
        <p:nvPr/>
      </p:nvGrpSpPr>
      <p:grpSpPr>
        <a:xfrm>
          <a:off x="0" y="0"/>
          <a:ext cx="0" cy="0"/>
          <a:chOff x="0" y="0"/>
          <a:chExt cx="0" cy="0"/>
        </a:xfrm>
      </p:grpSpPr>
      <p:sp>
        <p:nvSpPr>
          <p:cNvPr id="32" name="Rectangle 31">
            <a:extLst>
              <a:ext uri="{FF2B5EF4-FFF2-40B4-BE49-F238E27FC236}">
                <a16:creationId xmlns:a16="http://schemas.microsoft.com/office/drawing/2014/main" id="{5CB564B5-8B97-A167-6DE7-964907AA4E9E}"/>
              </a:ext>
            </a:extLst>
          </p:cNvPr>
          <p:cNvSpPr/>
          <p:nvPr/>
        </p:nvSpPr>
        <p:spPr>
          <a:xfrm>
            <a:off x="0" y="0"/>
            <a:ext cx="6937250" cy="9896927"/>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7F8E990-DFE4-DC96-6FD0-41E1AAD74334}"/>
              </a:ext>
            </a:extLst>
          </p:cNvPr>
          <p:cNvSpPr txBox="1"/>
          <p:nvPr/>
        </p:nvSpPr>
        <p:spPr>
          <a:xfrm>
            <a:off x="250190" y="484686"/>
            <a:ext cx="4634317" cy="369332"/>
          </a:xfrm>
          <a:prstGeom prst="rect">
            <a:avLst/>
          </a:prstGeom>
          <a:noFill/>
        </p:spPr>
        <p:txBody>
          <a:bodyPr wrap="square" lIns="91440" tIns="45720" rIns="91440" bIns="45720" rtlCol="0" anchor="t">
            <a:spAutoFit/>
          </a:bodyPr>
          <a:lstStyle/>
          <a:p>
            <a:r>
              <a:rPr lang="en-US">
                <a:solidFill>
                  <a:srgbClr val="072437"/>
                </a:solidFill>
                <a:latin typeface="Orpheus Pro" panose="02000000000000000000" pitchFamily="2" charset="77"/>
              </a:rPr>
              <a:t>Global Future Leadership Success Model </a:t>
            </a:r>
          </a:p>
        </p:txBody>
      </p:sp>
      <p:sp>
        <p:nvSpPr>
          <p:cNvPr id="4" name="Slide Number Placeholder 1">
            <a:extLst>
              <a:ext uri="{FF2B5EF4-FFF2-40B4-BE49-F238E27FC236}">
                <a16:creationId xmlns:a16="http://schemas.microsoft.com/office/drawing/2014/main" id="{2FFC5BBC-D8A7-BEB6-47DE-9BC7C6709E66}"/>
              </a:ext>
            </a:extLst>
          </p:cNvPr>
          <p:cNvSpPr>
            <a:spLocks noGrp="1"/>
          </p:cNvSpPr>
          <p:nvPr>
            <p:ph type="sldNum" sz="quarter" idx="12"/>
          </p:nvPr>
        </p:nvSpPr>
        <p:spPr>
          <a:xfrm>
            <a:off x="5077907" y="9332337"/>
            <a:ext cx="1543050" cy="527403"/>
          </a:xfrm>
        </p:spPr>
        <p:txBody>
          <a:bodyPr/>
          <a:lstStyle/>
          <a:p>
            <a:fld id="{2A6D984F-DB65-474B-9557-F4C255D1B6EC}" type="slidenum">
              <a:rPr lang="en-US" sz="1000" smtClean="0">
                <a:latin typeface="Manrope Light" pitchFamily="2" charset="0"/>
              </a:rPr>
              <a:t>5</a:t>
            </a:fld>
            <a:endParaRPr lang="en-US" sz="1000">
              <a:latin typeface="Manrope Light" pitchFamily="2" charset="0"/>
            </a:endParaRPr>
          </a:p>
        </p:txBody>
      </p:sp>
      <p:pic>
        <p:nvPicPr>
          <p:cNvPr id="6" name="Picture 5">
            <a:extLst>
              <a:ext uri="{FF2B5EF4-FFF2-40B4-BE49-F238E27FC236}">
                <a16:creationId xmlns:a16="http://schemas.microsoft.com/office/drawing/2014/main" id="{FC9E2A61-FECE-F662-0998-32BC2A8470DC}"/>
              </a:ext>
            </a:extLst>
          </p:cNvPr>
          <p:cNvPicPr>
            <a:picLocks noChangeAspect="1"/>
          </p:cNvPicPr>
          <p:nvPr/>
        </p:nvPicPr>
        <p:blipFill>
          <a:blip r:embed="rId2"/>
          <a:stretch>
            <a:fillRect/>
          </a:stretch>
        </p:blipFill>
        <p:spPr>
          <a:xfrm>
            <a:off x="1582241" y="1353474"/>
            <a:ext cx="3863813" cy="3769200"/>
          </a:xfrm>
          <a:prstGeom prst="rect">
            <a:avLst/>
          </a:prstGeom>
        </p:spPr>
      </p:pic>
      <p:sp>
        <p:nvSpPr>
          <p:cNvPr id="7" name="TextBox 6">
            <a:extLst>
              <a:ext uri="{FF2B5EF4-FFF2-40B4-BE49-F238E27FC236}">
                <a16:creationId xmlns:a16="http://schemas.microsoft.com/office/drawing/2014/main" id="{7888565E-29CD-F101-EB3E-2E5D99E1083E}"/>
              </a:ext>
            </a:extLst>
          </p:cNvPr>
          <p:cNvSpPr txBox="1"/>
          <p:nvPr/>
        </p:nvSpPr>
        <p:spPr>
          <a:xfrm>
            <a:off x="3606393" y="1658275"/>
            <a:ext cx="1064086" cy="450907"/>
          </a:xfrm>
          <a:prstGeom prst="rect">
            <a:avLst/>
          </a:prstGeom>
          <a:noFill/>
        </p:spPr>
        <p:txBody>
          <a:bodyPr wrap="square" rtlCol="0">
            <a:spAutoFit/>
          </a:bodyPr>
          <a:lstStyle/>
          <a:p>
            <a:pPr algn="ctr"/>
            <a:r>
              <a:rPr lang="en-US" sz="800">
                <a:latin typeface="Manrope Light" pitchFamily="2" charset="0"/>
              </a:rPr>
              <a:t>Positivity</a:t>
            </a:r>
          </a:p>
          <a:p>
            <a:pPr algn="ctr"/>
            <a:r>
              <a:rPr lang="en-US" sz="800">
                <a:latin typeface="Manrope Light" pitchFamily="2" charset="0"/>
              </a:rPr>
              <a:t>Resilience</a:t>
            </a:r>
          </a:p>
          <a:p>
            <a:pPr algn="ctr"/>
            <a:r>
              <a:rPr lang="en-US" sz="800">
                <a:latin typeface="Manrope Light" pitchFamily="2" charset="0"/>
              </a:rPr>
              <a:t>Growth mindset</a:t>
            </a:r>
          </a:p>
        </p:txBody>
      </p:sp>
      <p:sp>
        <p:nvSpPr>
          <p:cNvPr id="8" name="TextBox 7">
            <a:extLst>
              <a:ext uri="{FF2B5EF4-FFF2-40B4-BE49-F238E27FC236}">
                <a16:creationId xmlns:a16="http://schemas.microsoft.com/office/drawing/2014/main" id="{E0F798C8-D5C8-7744-57C2-FB847AA8850D}"/>
              </a:ext>
            </a:extLst>
          </p:cNvPr>
          <p:cNvSpPr txBox="1"/>
          <p:nvPr/>
        </p:nvSpPr>
        <p:spPr>
          <a:xfrm>
            <a:off x="2427777" y="1676884"/>
            <a:ext cx="971898" cy="450907"/>
          </a:xfrm>
          <a:prstGeom prst="rect">
            <a:avLst/>
          </a:prstGeom>
          <a:noFill/>
        </p:spPr>
        <p:txBody>
          <a:bodyPr wrap="square" lIns="91440" tIns="45720" rIns="91440" bIns="45720" rtlCol="0" anchor="t">
            <a:spAutoFit/>
          </a:bodyPr>
          <a:lstStyle/>
          <a:p>
            <a:pPr algn="ctr"/>
            <a:r>
              <a:rPr lang="en-US" sz="800">
                <a:latin typeface="Manrope Light" pitchFamily="2" charset="0"/>
              </a:rPr>
              <a:t>Judgement</a:t>
            </a:r>
          </a:p>
          <a:p>
            <a:pPr algn="ctr"/>
            <a:r>
              <a:rPr lang="en-US" sz="800">
                <a:latin typeface="Manrope Light" pitchFamily="2" charset="0"/>
              </a:rPr>
              <a:t>Incisiveness</a:t>
            </a:r>
          </a:p>
          <a:p>
            <a:pPr algn="ctr"/>
            <a:r>
              <a:rPr lang="en-US" sz="800">
                <a:latin typeface="Manrope Light" pitchFamily="2" charset="0"/>
              </a:rPr>
              <a:t>Curiosity</a:t>
            </a:r>
          </a:p>
        </p:txBody>
      </p:sp>
      <p:sp>
        <p:nvSpPr>
          <p:cNvPr id="9" name="TextBox 8">
            <a:extLst>
              <a:ext uri="{FF2B5EF4-FFF2-40B4-BE49-F238E27FC236}">
                <a16:creationId xmlns:a16="http://schemas.microsoft.com/office/drawing/2014/main" id="{C1347F49-21B8-25CE-3BFB-113E5A622916}"/>
              </a:ext>
            </a:extLst>
          </p:cNvPr>
          <p:cNvSpPr txBox="1"/>
          <p:nvPr/>
        </p:nvSpPr>
        <p:spPr>
          <a:xfrm>
            <a:off x="4150365" y="2367738"/>
            <a:ext cx="1339066" cy="210424"/>
          </a:xfrm>
          <a:prstGeom prst="rect">
            <a:avLst/>
          </a:prstGeom>
          <a:noFill/>
        </p:spPr>
        <p:txBody>
          <a:bodyPr wrap="square" rtlCol="0">
            <a:spAutoFit/>
          </a:bodyPr>
          <a:lstStyle/>
          <a:p>
            <a:pPr algn="ctr"/>
            <a:r>
              <a:rPr lang="en-US" sz="800">
                <a:latin typeface="Manrope Light" pitchFamily="2" charset="0"/>
              </a:rPr>
              <a:t>Impact</a:t>
            </a:r>
          </a:p>
        </p:txBody>
      </p:sp>
      <p:sp>
        <p:nvSpPr>
          <p:cNvPr id="10" name="TextBox 9">
            <a:extLst>
              <a:ext uri="{FF2B5EF4-FFF2-40B4-BE49-F238E27FC236}">
                <a16:creationId xmlns:a16="http://schemas.microsoft.com/office/drawing/2014/main" id="{8842C8F8-DB2C-E0BD-3A6E-8E3DA1009B76}"/>
              </a:ext>
            </a:extLst>
          </p:cNvPr>
          <p:cNvSpPr txBox="1"/>
          <p:nvPr/>
        </p:nvSpPr>
        <p:spPr>
          <a:xfrm>
            <a:off x="1543654" y="3355667"/>
            <a:ext cx="1047229" cy="450907"/>
          </a:xfrm>
          <a:prstGeom prst="rect">
            <a:avLst/>
          </a:prstGeom>
          <a:noFill/>
        </p:spPr>
        <p:txBody>
          <a:bodyPr wrap="square" rtlCol="0">
            <a:spAutoFit/>
          </a:bodyPr>
          <a:lstStyle/>
          <a:p>
            <a:pPr algn="ctr"/>
            <a:r>
              <a:rPr lang="en-US" sz="800">
                <a:latin typeface="Manrope Light" pitchFamily="2" charset="0"/>
              </a:rPr>
              <a:t>Achieves </a:t>
            </a:r>
            <a:br>
              <a:rPr lang="en-US" sz="800">
                <a:latin typeface="Manrope Light" pitchFamily="2" charset="0"/>
              </a:rPr>
            </a:br>
            <a:r>
              <a:rPr lang="en-US" sz="800">
                <a:latin typeface="Manrope Light" pitchFamily="2" charset="0"/>
              </a:rPr>
              <a:t>sustainable</a:t>
            </a:r>
            <a:br>
              <a:rPr lang="en-US" sz="800">
                <a:latin typeface="Manrope Light" pitchFamily="2" charset="0"/>
              </a:rPr>
            </a:br>
            <a:r>
              <a:rPr lang="en-US" sz="800">
                <a:latin typeface="Manrope Light" pitchFamily="2" charset="0"/>
              </a:rPr>
              <a:t> impact</a:t>
            </a:r>
          </a:p>
        </p:txBody>
      </p:sp>
      <p:sp>
        <p:nvSpPr>
          <p:cNvPr id="11" name="TextBox 10">
            <a:extLst>
              <a:ext uri="{FF2B5EF4-FFF2-40B4-BE49-F238E27FC236}">
                <a16:creationId xmlns:a16="http://schemas.microsoft.com/office/drawing/2014/main" id="{65298C6C-244A-025A-9DD9-952B73E3608E}"/>
              </a:ext>
            </a:extLst>
          </p:cNvPr>
          <p:cNvSpPr txBox="1"/>
          <p:nvPr/>
        </p:nvSpPr>
        <p:spPr>
          <a:xfrm>
            <a:off x="2358776" y="4290677"/>
            <a:ext cx="1177975" cy="571149"/>
          </a:xfrm>
          <a:prstGeom prst="rect">
            <a:avLst/>
          </a:prstGeom>
          <a:noFill/>
        </p:spPr>
        <p:txBody>
          <a:bodyPr wrap="square" rtlCol="0">
            <a:spAutoFit/>
          </a:bodyPr>
          <a:lstStyle/>
          <a:p>
            <a:pPr algn="ctr"/>
            <a:r>
              <a:rPr lang="en-US" sz="800">
                <a:latin typeface="Manrope Light" pitchFamily="2" charset="0"/>
              </a:rPr>
              <a:t>Frames complexity</a:t>
            </a:r>
          </a:p>
          <a:p>
            <a:pPr algn="ctr"/>
            <a:r>
              <a:rPr lang="en-US" sz="800">
                <a:latin typeface="Manrope Light" pitchFamily="2" charset="0"/>
              </a:rPr>
              <a:t> Identifies new possibilities</a:t>
            </a:r>
          </a:p>
          <a:p>
            <a:pPr algn="ctr"/>
            <a:r>
              <a:rPr lang="en-US" sz="800">
                <a:latin typeface="Manrope Light" pitchFamily="2" charset="0"/>
              </a:rPr>
              <a:t>Generates solutions</a:t>
            </a:r>
          </a:p>
        </p:txBody>
      </p:sp>
      <p:sp>
        <p:nvSpPr>
          <p:cNvPr id="12" name="TextBox 11">
            <a:extLst>
              <a:ext uri="{FF2B5EF4-FFF2-40B4-BE49-F238E27FC236}">
                <a16:creationId xmlns:a16="http://schemas.microsoft.com/office/drawing/2014/main" id="{11D860CD-49BF-26FD-4978-86A95EBBCDD0}"/>
              </a:ext>
            </a:extLst>
          </p:cNvPr>
          <p:cNvSpPr txBox="1"/>
          <p:nvPr/>
        </p:nvSpPr>
        <p:spPr>
          <a:xfrm>
            <a:off x="3444592" y="4350242"/>
            <a:ext cx="1329706" cy="450907"/>
          </a:xfrm>
          <a:prstGeom prst="rect">
            <a:avLst/>
          </a:prstGeom>
          <a:noFill/>
        </p:spPr>
        <p:txBody>
          <a:bodyPr wrap="square" rtlCol="0">
            <a:spAutoFit/>
          </a:bodyPr>
          <a:lstStyle/>
          <a:p>
            <a:pPr algn="ctr"/>
            <a:r>
              <a:rPr lang="en-US" sz="800">
                <a:latin typeface="Manrope Light" pitchFamily="2" charset="0"/>
              </a:rPr>
              <a:t>Inspires people</a:t>
            </a:r>
          </a:p>
          <a:p>
            <a:pPr algn="ctr"/>
            <a:r>
              <a:rPr lang="en-US" sz="800">
                <a:latin typeface="Manrope Light" pitchFamily="2" charset="0"/>
              </a:rPr>
              <a:t>Drives culture</a:t>
            </a:r>
          </a:p>
          <a:p>
            <a:pPr algn="ctr"/>
            <a:r>
              <a:rPr lang="en-US" sz="800">
                <a:latin typeface="Manrope Light" pitchFamily="2" charset="0"/>
              </a:rPr>
              <a:t>Grows self and others</a:t>
            </a:r>
          </a:p>
        </p:txBody>
      </p:sp>
      <p:sp>
        <p:nvSpPr>
          <p:cNvPr id="13" name="TextBox 12">
            <a:extLst>
              <a:ext uri="{FF2B5EF4-FFF2-40B4-BE49-F238E27FC236}">
                <a16:creationId xmlns:a16="http://schemas.microsoft.com/office/drawing/2014/main" id="{3651883E-8F24-16AC-5524-236B7035BB83}"/>
              </a:ext>
            </a:extLst>
          </p:cNvPr>
          <p:cNvSpPr txBox="1"/>
          <p:nvPr/>
        </p:nvSpPr>
        <p:spPr>
          <a:xfrm>
            <a:off x="4505059" y="3399634"/>
            <a:ext cx="931677" cy="330665"/>
          </a:xfrm>
          <a:prstGeom prst="rect">
            <a:avLst/>
          </a:prstGeom>
          <a:noFill/>
        </p:spPr>
        <p:txBody>
          <a:bodyPr wrap="square" rtlCol="0">
            <a:spAutoFit/>
          </a:bodyPr>
          <a:lstStyle/>
          <a:p>
            <a:pPr algn="ctr"/>
            <a:r>
              <a:rPr lang="en-US" sz="800">
                <a:latin typeface="Manrope Light" pitchFamily="2" charset="0"/>
              </a:rPr>
              <a:t>Aligns stakeholders</a:t>
            </a:r>
          </a:p>
        </p:txBody>
      </p:sp>
      <p:sp>
        <p:nvSpPr>
          <p:cNvPr id="14" name="TextBox 13">
            <a:extLst>
              <a:ext uri="{FF2B5EF4-FFF2-40B4-BE49-F238E27FC236}">
                <a16:creationId xmlns:a16="http://schemas.microsoft.com/office/drawing/2014/main" id="{73349E38-F7EB-43D9-4BB1-D3760DAB3795}"/>
              </a:ext>
            </a:extLst>
          </p:cNvPr>
          <p:cNvSpPr txBox="1"/>
          <p:nvPr/>
        </p:nvSpPr>
        <p:spPr>
          <a:xfrm>
            <a:off x="2857908" y="2802875"/>
            <a:ext cx="1299163" cy="307777"/>
          </a:xfrm>
          <a:prstGeom prst="rect">
            <a:avLst/>
          </a:prstGeom>
          <a:noFill/>
        </p:spPr>
        <p:txBody>
          <a:bodyPr wrap="square" rtlCol="0">
            <a:spAutoFit/>
          </a:bodyPr>
          <a:lstStyle/>
          <a:p>
            <a:pPr algn="ctr"/>
            <a:r>
              <a:rPr lang="en-US" sz="700" spc="110">
                <a:latin typeface="Manrope Medium" pitchFamily="2" charset="0"/>
              </a:rPr>
              <a:t>PERSONAL  CHARACTERISTICS</a:t>
            </a:r>
          </a:p>
        </p:txBody>
      </p:sp>
      <p:sp>
        <p:nvSpPr>
          <p:cNvPr id="15" name="TextBox 14">
            <a:extLst>
              <a:ext uri="{FF2B5EF4-FFF2-40B4-BE49-F238E27FC236}">
                <a16:creationId xmlns:a16="http://schemas.microsoft.com/office/drawing/2014/main" id="{A41C1C1F-E59B-F35C-09B0-53981EA75B3D}"/>
              </a:ext>
            </a:extLst>
          </p:cNvPr>
          <p:cNvSpPr txBox="1"/>
          <p:nvPr/>
        </p:nvSpPr>
        <p:spPr>
          <a:xfrm>
            <a:off x="2927861" y="3357063"/>
            <a:ext cx="1179113" cy="307777"/>
          </a:xfrm>
          <a:prstGeom prst="rect">
            <a:avLst/>
          </a:prstGeom>
          <a:noFill/>
        </p:spPr>
        <p:txBody>
          <a:bodyPr wrap="square" rtlCol="0">
            <a:spAutoFit/>
          </a:bodyPr>
          <a:lstStyle/>
          <a:p>
            <a:pPr algn="ctr"/>
            <a:r>
              <a:rPr lang="en-US" sz="700" spc="110">
                <a:latin typeface="Manrope Medium" pitchFamily="2" charset="0"/>
              </a:rPr>
              <a:t>LEADERSHIP</a:t>
            </a:r>
          </a:p>
          <a:p>
            <a:pPr algn="ctr"/>
            <a:r>
              <a:rPr lang="en-US" sz="700" spc="110">
                <a:latin typeface="Manrope Medium" pitchFamily="2" charset="0"/>
              </a:rPr>
              <a:t>CAPABILITIES</a:t>
            </a:r>
          </a:p>
        </p:txBody>
      </p:sp>
      <p:sp>
        <p:nvSpPr>
          <p:cNvPr id="16" name="TextBox 15">
            <a:extLst>
              <a:ext uri="{FF2B5EF4-FFF2-40B4-BE49-F238E27FC236}">
                <a16:creationId xmlns:a16="http://schemas.microsoft.com/office/drawing/2014/main" id="{C1730560-C55F-D813-BA34-9B443D9F6165}"/>
              </a:ext>
            </a:extLst>
          </p:cNvPr>
          <p:cNvSpPr txBox="1"/>
          <p:nvPr/>
        </p:nvSpPr>
        <p:spPr>
          <a:xfrm>
            <a:off x="1608984" y="2495660"/>
            <a:ext cx="1102417" cy="450907"/>
          </a:xfrm>
          <a:prstGeom prst="rect">
            <a:avLst/>
          </a:prstGeom>
          <a:noFill/>
        </p:spPr>
        <p:txBody>
          <a:bodyPr wrap="square" rtlCol="0">
            <a:spAutoFit/>
          </a:bodyPr>
          <a:lstStyle/>
          <a:p>
            <a:pPr algn="ctr"/>
            <a:r>
              <a:rPr lang="en-US" sz="800">
                <a:latin typeface="Manrope Light" pitchFamily="2" charset="0"/>
              </a:rPr>
              <a:t>Mission</a:t>
            </a:r>
          </a:p>
          <a:p>
            <a:pPr algn="ctr"/>
            <a:r>
              <a:rPr lang="en-US" sz="800">
                <a:latin typeface="Manrope Light" pitchFamily="2" charset="0"/>
              </a:rPr>
              <a:t>Drive </a:t>
            </a:r>
          </a:p>
          <a:p>
            <a:pPr algn="ctr"/>
            <a:r>
              <a:rPr lang="en-US" sz="800">
                <a:latin typeface="Manrope Light" pitchFamily="2" charset="0"/>
              </a:rPr>
              <a:t>Agency</a:t>
            </a:r>
          </a:p>
        </p:txBody>
      </p:sp>
      <p:pic>
        <p:nvPicPr>
          <p:cNvPr id="17" name="Picture 16">
            <a:extLst>
              <a:ext uri="{FF2B5EF4-FFF2-40B4-BE49-F238E27FC236}">
                <a16:creationId xmlns:a16="http://schemas.microsoft.com/office/drawing/2014/main" id="{E6153F11-0213-C840-D12B-F58C03EBE936}"/>
              </a:ext>
            </a:extLst>
          </p:cNvPr>
          <p:cNvPicPr>
            <a:picLocks noChangeAspect="1"/>
          </p:cNvPicPr>
          <p:nvPr/>
        </p:nvPicPr>
        <p:blipFill>
          <a:blip r:embed="rId3"/>
          <a:stretch>
            <a:fillRect/>
          </a:stretch>
        </p:blipFill>
        <p:spPr>
          <a:xfrm rot="18947720">
            <a:off x="2441324" y="2756257"/>
            <a:ext cx="436040" cy="334098"/>
          </a:xfrm>
          <a:prstGeom prst="rect">
            <a:avLst/>
          </a:prstGeom>
        </p:spPr>
      </p:pic>
      <p:pic>
        <p:nvPicPr>
          <p:cNvPr id="18" name="Picture 17">
            <a:extLst>
              <a:ext uri="{FF2B5EF4-FFF2-40B4-BE49-F238E27FC236}">
                <a16:creationId xmlns:a16="http://schemas.microsoft.com/office/drawing/2014/main" id="{4FB2FF84-1F47-7D49-525C-FAF9DDA5A8DF}"/>
              </a:ext>
            </a:extLst>
          </p:cNvPr>
          <p:cNvPicPr>
            <a:picLocks noChangeAspect="1"/>
          </p:cNvPicPr>
          <p:nvPr/>
        </p:nvPicPr>
        <p:blipFill>
          <a:blip r:embed="rId4"/>
          <a:stretch>
            <a:fillRect/>
          </a:stretch>
        </p:blipFill>
        <p:spPr>
          <a:xfrm>
            <a:off x="2843987" y="2262885"/>
            <a:ext cx="600606" cy="323745"/>
          </a:xfrm>
          <a:prstGeom prst="rect">
            <a:avLst/>
          </a:prstGeom>
        </p:spPr>
      </p:pic>
      <p:pic>
        <p:nvPicPr>
          <p:cNvPr id="19" name="Picture 18">
            <a:extLst>
              <a:ext uri="{FF2B5EF4-FFF2-40B4-BE49-F238E27FC236}">
                <a16:creationId xmlns:a16="http://schemas.microsoft.com/office/drawing/2014/main" id="{8857A1DF-94F5-2190-1AFF-71F8F009BFE9}"/>
              </a:ext>
            </a:extLst>
          </p:cNvPr>
          <p:cNvPicPr>
            <a:picLocks noChangeAspect="1"/>
          </p:cNvPicPr>
          <p:nvPr/>
        </p:nvPicPr>
        <p:blipFill>
          <a:blip r:embed="rId5"/>
          <a:stretch>
            <a:fillRect/>
          </a:stretch>
        </p:blipFill>
        <p:spPr>
          <a:xfrm rot="2948392">
            <a:off x="3578184" y="2245539"/>
            <a:ext cx="475674" cy="325647"/>
          </a:xfrm>
          <a:prstGeom prst="rect">
            <a:avLst/>
          </a:prstGeom>
        </p:spPr>
      </p:pic>
      <p:pic>
        <p:nvPicPr>
          <p:cNvPr id="20" name="Picture 19">
            <a:extLst>
              <a:ext uri="{FF2B5EF4-FFF2-40B4-BE49-F238E27FC236}">
                <a16:creationId xmlns:a16="http://schemas.microsoft.com/office/drawing/2014/main" id="{34F719C4-B64E-DA8E-2EB8-3E7DC0C44D96}"/>
              </a:ext>
            </a:extLst>
          </p:cNvPr>
          <p:cNvPicPr>
            <a:picLocks noChangeAspect="1"/>
          </p:cNvPicPr>
          <p:nvPr/>
        </p:nvPicPr>
        <p:blipFill>
          <a:blip r:embed="rId6"/>
          <a:stretch>
            <a:fillRect/>
          </a:stretch>
        </p:blipFill>
        <p:spPr>
          <a:xfrm rot="5664377">
            <a:off x="4164043" y="2764664"/>
            <a:ext cx="341111" cy="281337"/>
          </a:xfrm>
          <a:prstGeom prst="rect">
            <a:avLst/>
          </a:prstGeom>
        </p:spPr>
      </p:pic>
      <p:pic>
        <p:nvPicPr>
          <p:cNvPr id="21" name="Picture 20">
            <a:extLst>
              <a:ext uri="{FF2B5EF4-FFF2-40B4-BE49-F238E27FC236}">
                <a16:creationId xmlns:a16="http://schemas.microsoft.com/office/drawing/2014/main" id="{EE67919B-71EB-0DD9-B02D-4FC9435A2A09}"/>
              </a:ext>
            </a:extLst>
          </p:cNvPr>
          <p:cNvPicPr>
            <a:picLocks noChangeAspect="1"/>
          </p:cNvPicPr>
          <p:nvPr/>
        </p:nvPicPr>
        <p:blipFill>
          <a:blip r:embed="rId7"/>
          <a:stretch>
            <a:fillRect/>
          </a:stretch>
        </p:blipFill>
        <p:spPr>
          <a:xfrm rot="2783225">
            <a:off x="2406599" y="3397221"/>
            <a:ext cx="574927" cy="350166"/>
          </a:xfrm>
          <a:prstGeom prst="rect">
            <a:avLst/>
          </a:prstGeom>
        </p:spPr>
      </p:pic>
      <p:pic>
        <p:nvPicPr>
          <p:cNvPr id="22" name="Picture 21">
            <a:extLst>
              <a:ext uri="{FF2B5EF4-FFF2-40B4-BE49-F238E27FC236}">
                <a16:creationId xmlns:a16="http://schemas.microsoft.com/office/drawing/2014/main" id="{55B45766-CFC3-8E44-9755-30C0E450361F}"/>
              </a:ext>
            </a:extLst>
          </p:cNvPr>
          <p:cNvPicPr>
            <a:picLocks noChangeAspect="1"/>
          </p:cNvPicPr>
          <p:nvPr/>
        </p:nvPicPr>
        <p:blipFill>
          <a:blip r:embed="rId8"/>
          <a:stretch>
            <a:fillRect/>
          </a:stretch>
        </p:blipFill>
        <p:spPr>
          <a:xfrm>
            <a:off x="2908528" y="3878330"/>
            <a:ext cx="491149" cy="322562"/>
          </a:xfrm>
          <a:prstGeom prst="rect">
            <a:avLst/>
          </a:prstGeom>
        </p:spPr>
      </p:pic>
      <p:pic>
        <p:nvPicPr>
          <p:cNvPr id="23" name="Picture 22">
            <a:extLst>
              <a:ext uri="{FF2B5EF4-FFF2-40B4-BE49-F238E27FC236}">
                <a16:creationId xmlns:a16="http://schemas.microsoft.com/office/drawing/2014/main" id="{70D4E29D-9DC3-3A90-A2E8-B74259A15E30}"/>
              </a:ext>
            </a:extLst>
          </p:cNvPr>
          <p:cNvPicPr>
            <a:picLocks noChangeAspect="1"/>
          </p:cNvPicPr>
          <p:nvPr/>
        </p:nvPicPr>
        <p:blipFill>
          <a:blip r:embed="rId9"/>
          <a:stretch>
            <a:fillRect/>
          </a:stretch>
        </p:blipFill>
        <p:spPr>
          <a:xfrm rot="19252019">
            <a:off x="3533363" y="3915792"/>
            <a:ext cx="579014" cy="230354"/>
          </a:xfrm>
          <a:prstGeom prst="rect">
            <a:avLst/>
          </a:prstGeom>
        </p:spPr>
      </p:pic>
      <p:pic>
        <p:nvPicPr>
          <p:cNvPr id="24" name="Picture 23">
            <a:extLst>
              <a:ext uri="{FF2B5EF4-FFF2-40B4-BE49-F238E27FC236}">
                <a16:creationId xmlns:a16="http://schemas.microsoft.com/office/drawing/2014/main" id="{11BB0B18-5132-912B-668C-0EA53D2B846B}"/>
              </a:ext>
            </a:extLst>
          </p:cNvPr>
          <p:cNvPicPr>
            <a:picLocks noChangeAspect="1"/>
          </p:cNvPicPr>
          <p:nvPr/>
        </p:nvPicPr>
        <p:blipFill>
          <a:blip r:embed="rId10"/>
          <a:stretch>
            <a:fillRect/>
          </a:stretch>
        </p:blipFill>
        <p:spPr>
          <a:xfrm rot="16352142">
            <a:off x="4014055" y="3411613"/>
            <a:ext cx="613854" cy="338892"/>
          </a:xfrm>
          <a:prstGeom prst="rect">
            <a:avLst/>
          </a:prstGeom>
        </p:spPr>
      </p:pic>
      <p:sp>
        <p:nvSpPr>
          <p:cNvPr id="25" name="TextBox 24">
            <a:extLst>
              <a:ext uri="{FF2B5EF4-FFF2-40B4-BE49-F238E27FC236}">
                <a16:creationId xmlns:a16="http://schemas.microsoft.com/office/drawing/2014/main" id="{6080A51B-E00A-B0C5-361D-FA7A55F5A513}"/>
              </a:ext>
            </a:extLst>
          </p:cNvPr>
          <p:cNvSpPr txBox="1"/>
          <p:nvPr/>
        </p:nvSpPr>
        <p:spPr>
          <a:xfrm>
            <a:off x="1699874" y="3760326"/>
            <a:ext cx="925464" cy="210424"/>
          </a:xfrm>
          <a:prstGeom prst="rect">
            <a:avLst/>
          </a:prstGeom>
          <a:noFill/>
        </p:spPr>
        <p:txBody>
          <a:bodyPr wrap="square">
            <a:spAutoFit/>
          </a:bodyPr>
          <a:lstStyle/>
          <a:p>
            <a:pPr algn="ctr"/>
            <a:r>
              <a:rPr lang="en-US" sz="800">
                <a:latin typeface="Manrope Light" pitchFamily="2" charset="0"/>
              </a:rPr>
              <a:t>Creates focus</a:t>
            </a:r>
          </a:p>
        </p:txBody>
      </p:sp>
      <p:sp>
        <p:nvSpPr>
          <p:cNvPr id="26" name="TextBox 25">
            <a:extLst>
              <a:ext uri="{FF2B5EF4-FFF2-40B4-BE49-F238E27FC236}">
                <a16:creationId xmlns:a16="http://schemas.microsoft.com/office/drawing/2014/main" id="{A05C924D-6F75-CB11-A3DC-6DEF005FD5E0}"/>
              </a:ext>
            </a:extLst>
          </p:cNvPr>
          <p:cNvSpPr txBox="1"/>
          <p:nvPr/>
        </p:nvSpPr>
        <p:spPr>
          <a:xfrm>
            <a:off x="1683825" y="3904768"/>
            <a:ext cx="1010235" cy="330665"/>
          </a:xfrm>
          <a:prstGeom prst="rect">
            <a:avLst/>
          </a:prstGeom>
          <a:noFill/>
        </p:spPr>
        <p:txBody>
          <a:bodyPr wrap="square">
            <a:spAutoFit/>
          </a:bodyPr>
          <a:lstStyle/>
          <a:p>
            <a:pPr algn="ctr"/>
            <a:r>
              <a:rPr lang="en-US" sz="800">
                <a:latin typeface="Manrope Light" pitchFamily="2" charset="0"/>
              </a:rPr>
              <a:t>Orchestrates delivery</a:t>
            </a:r>
          </a:p>
        </p:txBody>
      </p:sp>
      <p:sp>
        <p:nvSpPr>
          <p:cNvPr id="27" name="TextBox 26">
            <a:extLst>
              <a:ext uri="{FF2B5EF4-FFF2-40B4-BE49-F238E27FC236}">
                <a16:creationId xmlns:a16="http://schemas.microsoft.com/office/drawing/2014/main" id="{2BF282F5-E995-0B48-9EF2-1A99E453BF9D}"/>
              </a:ext>
            </a:extLst>
          </p:cNvPr>
          <p:cNvSpPr txBox="1"/>
          <p:nvPr/>
        </p:nvSpPr>
        <p:spPr>
          <a:xfrm>
            <a:off x="4464685" y="3692256"/>
            <a:ext cx="841477" cy="330665"/>
          </a:xfrm>
          <a:prstGeom prst="rect">
            <a:avLst/>
          </a:prstGeom>
          <a:noFill/>
        </p:spPr>
        <p:txBody>
          <a:bodyPr wrap="square">
            <a:spAutoFit/>
          </a:bodyPr>
          <a:lstStyle/>
          <a:p>
            <a:pPr algn="ctr"/>
            <a:r>
              <a:rPr lang="en-US" sz="800">
                <a:latin typeface="Manrope Light" pitchFamily="2" charset="0"/>
              </a:rPr>
              <a:t>Models collaboration</a:t>
            </a:r>
          </a:p>
        </p:txBody>
      </p:sp>
      <p:sp>
        <p:nvSpPr>
          <p:cNvPr id="28" name="TextBox 27">
            <a:extLst>
              <a:ext uri="{FF2B5EF4-FFF2-40B4-BE49-F238E27FC236}">
                <a16:creationId xmlns:a16="http://schemas.microsoft.com/office/drawing/2014/main" id="{60CA1DFB-DA7A-BD6E-09BC-4D3CC0C92E54}"/>
              </a:ext>
            </a:extLst>
          </p:cNvPr>
          <p:cNvSpPr txBox="1"/>
          <p:nvPr/>
        </p:nvSpPr>
        <p:spPr>
          <a:xfrm>
            <a:off x="4405709" y="3963455"/>
            <a:ext cx="772779" cy="210424"/>
          </a:xfrm>
          <a:prstGeom prst="rect">
            <a:avLst/>
          </a:prstGeom>
          <a:noFill/>
        </p:spPr>
        <p:txBody>
          <a:bodyPr wrap="square">
            <a:spAutoFit/>
          </a:bodyPr>
          <a:lstStyle/>
          <a:p>
            <a:pPr algn="ctr"/>
            <a:r>
              <a:rPr lang="en-US" sz="800">
                <a:latin typeface="Manrope Light" pitchFamily="2" charset="0"/>
              </a:rPr>
              <a:t>Builds teams</a:t>
            </a:r>
          </a:p>
        </p:txBody>
      </p:sp>
      <p:sp>
        <p:nvSpPr>
          <p:cNvPr id="29" name="TextBox 28">
            <a:extLst>
              <a:ext uri="{FF2B5EF4-FFF2-40B4-BE49-F238E27FC236}">
                <a16:creationId xmlns:a16="http://schemas.microsoft.com/office/drawing/2014/main" id="{0FE1A20F-BB99-61CC-FB99-95C2CF75DB3C}"/>
              </a:ext>
            </a:extLst>
          </p:cNvPr>
          <p:cNvSpPr txBox="1"/>
          <p:nvPr/>
        </p:nvSpPr>
        <p:spPr>
          <a:xfrm>
            <a:off x="4503842" y="2582319"/>
            <a:ext cx="856116" cy="210424"/>
          </a:xfrm>
          <a:prstGeom prst="rect">
            <a:avLst/>
          </a:prstGeom>
          <a:noFill/>
        </p:spPr>
        <p:txBody>
          <a:bodyPr wrap="square">
            <a:spAutoFit/>
          </a:bodyPr>
          <a:lstStyle/>
          <a:p>
            <a:pPr algn="ctr"/>
            <a:r>
              <a:rPr lang="en-US" sz="800">
                <a:latin typeface="Manrope Light" pitchFamily="2" charset="0"/>
              </a:rPr>
              <a:t> Connection</a:t>
            </a:r>
          </a:p>
        </p:txBody>
      </p:sp>
      <p:sp>
        <p:nvSpPr>
          <p:cNvPr id="30" name="TextBox 29">
            <a:extLst>
              <a:ext uri="{FF2B5EF4-FFF2-40B4-BE49-F238E27FC236}">
                <a16:creationId xmlns:a16="http://schemas.microsoft.com/office/drawing/2014/main" id="{1BC2C68B-CACB-BE36-0842-2FE0B7FC2CFB}"/>
              </a:ext>
            </a:extLst>
          </p:cNvPr>
          <p:cNvSpPr txBox="1"/>
          <p:nvPr/>
        </p:nvSpPr>
        <p:spPr>
          <a:xfrm>
            <a:off x="4554170" y="2766535"/>
            <a:ext cx="897161" cy="330665"/>
          </a:xfrm>
          <a:prstGeom prst="rect">
            <a:avLst/>
          </a:prstGeom>
          <a:noFill/>
        </p:spPr>
        <p:txBody>
          <a:bodyPr wrap="square">
            <a:spAutoFit/>
          </a:bodyPr>
          <a:lstStyle/>
          <a:p>
            <a:pPr algn="ctr"/>
            <a:r>
              <a:rPr lang="en-US" sz="800">
                <a:latin typeface="Manrope Light" pitchFamily="2" charset="0"/>
              </a:rPr>
              <a:t>Environmental Insight</a:t>
            </a:r>
          </a:p>
        </p:txBody>
      </p:sp>
      <p:pic>
        <p:nvPicPr>
          <p:cNvPr id="31" name="Picture 30">
            <a:extLst>
              <a:ext uri="{FF2B5EF4-FFF2-40B4-BE49-F238E27FC236}">
                <a16:creationId xmlns:a16="http://schemas.microsoft.com/office/drawing/2014/main" id="{053B5416-F24A-C2DD-CB4F-5BE699560388}"/>
              </a:ext>
            </a:extLst>
          </p:cNvPr>
          <p:cNvPicPr>
            <a:picLocks noChangeAspect="1"/>
          </p:cNvPicPr>
          <p:nvPr/>
        </p:nvPicPr>
        <p:blipFill>
          <a:blip r:embed="rId11"/>
          <a:stretch>
            <a:fillRect/>
          </a:stretch>
        </p:blipFill>
        <p:spPr>
          <a:xfrm>
            <a:off x="2826184" y="9534649"/>
            <a:ext cx="1205631" cy="109115"/>
          </a:xfrm>
          <a:prstGeom prst="rect">
            <a:avLst/>
          </a:prstGeom>
        </p:spPr>
      </p:pic>
      <p:sp>
        <p:nvSpPr>
          <p:cNvPr id="3" name="TextBox 2">
            <a:extLst>
              <a:ext uri="{FF2B5EF4-FFF2-40B4-BE49-F238E27FC236}">
                <a16:creationId xmlns:a16="http://schemas.microsoft.com/office/drawing/2014/main" id="{160B9612-CABD-331B-60EE-BDDCEB4827D5}"/>
              </a:ext>
            </a:extLst>
          </p:cNvPr>
          <p:cNvSpPr txBox="1"/>
          <p:nvPr/>
        </p:nvSpPr>
        <p:spPr>
          <a:xfrm>
            <a:off x="255572" y="906569"/>
            <a:ext cx="2151612" cy="751296"/>
          </a:xfrm>
          <a:prstGeom prst="rect">
            <a:avLst/>
          </a:prstGeom>
          <a:noFill/>
        </p:spPr>
        <p:txBody>
          <a:bodyPr wrap="square" rtlCol="0">
            <a:spAutoFit/>
          </a:bodyPr>
          <a:lstStyle/>
          <a:p>
            <a:pPr>
              <a:lnSpc>
                <a:spcPts val="1300"/>
              </a:lnSpc>
            </a:pPr>
            <a:r>
              <a:rPr lang="en-GB" sz="1000">
                <a:latin typeface="Manrope Light" pitchFamily="2" charset="0"/>
              </a:rPr>
              <a:t>Successful leadership requires both key personal characteristics and a focus on applying these </a:t>
            </a:r>
            <a:br>
              <a:rPr lang="en-GB" sz="1000">
                <a:latin typeface="Manrope Light" pitchFamily="2" charset="0"/>
              </a:rPr>
            </a:br>
            <a:r>
              <a:rPr lang="en-GB" sz="1000">
                <a:latin typeface="Manrope Light" pitchFamily="2" charset="0"/>
              </a:rPr>
              <a:t>to deliver results.</a:t>
            </a:r>
          </a:p>
        </p:txBody>
      </p:sp>
      <p:sp>
        <p:nvSpPr>
          <p:cNvPr id="34" name="TextBox 33">
            <a:extLst>
              <a:ext uri="{FF2B5EF4-FFF2-40B4-BE49-F238E27FC236}">
                <a16:creationId xmlns:a16="http://schemas.microsoft.com/office/drawing/2014/main" id="{56018775-35A1-E8D0-A28D-95708DDF4449}"/>
              </a:ext>
            </a:extLst>
          </p:cNvPr>
          <p:cNvSpPr txBox="1"/>
          <p:nvPr/>
        </p:nvSpPr>
        <p:spPr>
          <a:xfrm>
            <a:off x="228155" y="5542533"/>
            <a:ext cx="6697891" cy="251223"/>
          </a:xfrm>
          <a:prstGeom prst="rect">
            <a:avLst/>
          </a:prstGeom>
          <a:noFill/>
        </p:spPr>
        <p:txBody>
          <a:bodyPr wrap="square" lIns="91440" tIns="45720" rIns="91440" bIns="45720" anchor="t">
            <a:spAutoFit/>
          </a:bodyPr>
          <a:lstStyle/>
          <a:p>
            <a:pPr>
              <a:lnSpc>
                <a:spcPts val="1300"/>
              </a:lnSpc>
            </a:pPr>
            <a:r>
              <a:rPr lang="en-GB" sz="800" spc="130">
                <a:latin typeface="Manrope Medium"/>
              </a:rPr>
              <a:t>PERSONAL CHARACTERISTICS </a:t>
            </a:r>
            <a:r>
              <a:rPr lang="en-GB" sz="1000">
                <a:latin typeface="Manrope Light"/>
              </a:rPr>
              <a:t>can be seen in people regardless of age or position and are a good predictor of potential.</a:t>
            </a:r>
          </a:p>
        </p:txBody>
      </p:sp>
      <p:sp>
        <p:nvSpPr>
          <p:cNvPr id="36" name="Rectangle 35">
            <a:extLst>
              <a:ext uri="{FF2B5EF4-FFF2-40B4-BE49-F238E27FC236}">
                <a16:creationId xmlns:a16="http://schemas.microsoft.com/office/drawing/2014/main" id="{12146355-2A80-85FA-BF78-37A08CDE803D}"/>
              </a:ext>
            </a:extLst>
          </p:cNvPr>
          <p:cNvSpPr/>
          <p:nvPr/>
        </p:nvSpPr>
        <p:spPr>
          <a:xfrm>
            <a:off x="2229490" y="6082752"/>
            <a:ext cx="4309866" cy="208003"/>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2B138ED-3E9B-A4B6-63DB-3A64A927E6AF}"/>
              </a:ext>
            </a:extLst>
          </p:cNvPr>
          <p:cNvSpPr/>
          <p:nvPr/>
        </p:nvSpPr>
        <p:spPr>
          <a:xfrm>
            <a:off x="2229490" y="6380109"/>
            <a:ext cx="4309866" cy="208003"/>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9C6A8C6-BE51-9CCE-E80A-A215B75F8488}"/>
              </a:ext>
            </a:extLst>
          </p:cNvPr>
          <p:cNvSpPr/>
          <p:nvPr/>
        </p:nvSpPr>
        <p:spPr>
          <a:xfrm>
            <a:off x="2229490" y="6677467"/>
            <a:ext cx="4309866" cy="208003"/>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358A014-525B-95D9-3D3C-06EBE54BCD68}"/>
              </a:ext>
            </a:extLst>
          </p:cNvPr>
          <p:cNvSpPr/>
          <p:nvPr/>
        </p:nvSpPr>
        <p:spPr>
          <a:xfrm>
            <a:off x="2229490" y="6974825"/>
            <a:ext cx="4309866" cy="201421"/>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bar_purpose">
            <a:extLst>
              <a:ext uri="{FF2B5EF4-FFF2-40B4-BE49-F238E27FC236}">
                <a16:creationId xmlns:a16="http://schemas.microsoft.com/office/drawing/2014/main" id="{8552B440-B93E-C51E-2B39-92E60588E1A8}"/>
              </a:ext>
            </a:extLst>
          </p:cNvPr>
          <p:cNvSpPr/>
          <p:nvPr/>
        </p:nvSpPr>
        <p:spPr>
          <a:xfrm rot="5400000">
            <a:off x="3216704" y="5108443"/>
            <a:ext cx="205261" cy="2164517"/>
          </a:xfrm>
          <a:prstGeom prst="rect">
            <a:avLst/>
          </a:prstGeom>
          <a:solidFill>
            <a:srgbClr val="5670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bar_intellectual">
            <a:extLst>
              <a:ext uri="{FF2B5EF4-FFF2-40B4-BE49-F238E27FC236}">
                <a16:creationId xmlns:a16="http://schemas.microsoft.com/office/drawing/2014/main" id="{26E8A5DA-7A16-0A90-FF2D-2AB034A9FF3F}"/>
              </a:ext>
            </a:extLst>
          </p:cNvPr>
          <p:cNvSpPr/>
          <p:nvPr/>
        </p:nvSpPr>
        <p:spPr>
          <a:xfrm rot="5400000">
            <a:off x="2672617" y="5943352"/>
            <a:ext cx="205262" cy="1076328"/>
          </a:xfrm>
          <a:prstGeom prst="rect">
            <a:avLst/>
          </a:prstGeom>
          <a:solidFill>
            <a:srgbClr val="80A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bar_people">
            <a:extLst>
              <a:ext uri="{FF2B5EF4-FFF2-40B4-BE49-F238E27FC236}">
                <a16:creationId xmlns:a16="http://schemas.microsoft.com/office/drawing/2014/main" id="{00F36EB1-C808-8195-ABD7-9F1E205B6ACE}"/>
              </a:ext>
            </a:extLst>
          </p:cNvPr>
          <p:cNvSpPr/>
          <p:nvPr/>
        </p:nvSpPr>
        <p:spPr>
          <a:xfrm rot="5400000">
            <a:off x="3407838" y="5809788"/>
            <a:ext cx="198134" cy="2534785"/>
          </a:xfrm>
          <a:prstGeom prst="rect">
            <a:avLst/>
          </a:prstGeom>
          <a:solidFill>
            <a:srgbClr val="C1F9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212191A1-35B2-B97C-ED54-C3F1C9B1C853}"/>
              </a:ext>
            </a:extLst>
          </p:cNvPr>
          <p:cNvCxnSpPr>
            <a:cxnSpLocks/>
          </p:cNvCxnSpPr>
          <p:nvPr/>
        </p:nvCxnSpPr>
        <p:spPr>
          <a:xfrm>
            <a:off x="6535108" y="6087712"/>
            <a:ext cx="0" cy="1094827"/>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E6E7D34-98E8-126F-4300-085A979073A7}"/>
              </a:ext>
            </a:extLst>
          </p:cNvPr>
          <p:cNvCxnSpPr>
            <a:cxnSpLocks/>
          </p:cNvCxnSpPr>
          <p:nvPr/>
        </p:nvCxnSpPr>
        <p:spPr>
          <a:xfrm>
            <a:off x="5461209" y="6087712"/>
            <a:ext cx="0" cy="1094827"/>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45" name="bar_emotional">
            <a:extLst>
              <a:ext uri="{FF2B5EF4-FFF2-40B4-BE49-F238E27FC236}">
                <a16:creationId xmlns:a16="http://schemas.microsoft.com/office/drawing/2014/main" id="{079552A7-E2F3-676B-CBC8-AA1CD912BA87}"/>
              </a:ext>
            </a:extLst>
          </p:cNvPr>
          <p:cNvSpPr/>
          <p:nvPr/>
        </p:nvSpPr>
        <p:spPr>
          <a:xfrm rot="5400000">
            <a:off x="3069263" y="5855078"/>
            <a:ext cx="198870" cy="1852131"/>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D1B5C174-71ED-63BE-B9D7-9E2F3C2F74F6}"/>
              </a:ext>
            </a:extLst>
          </p:cNvPr>
          <p:cNvCxnSpPr>
            <a:cxnSpLocks/>
          </p:cNvCxnSpPr>
          <p:nvPr/>
        </p:nvCxnSpPr>
        <p:spPr>
          <a:xfrm>
            <a:off x="4387310" y="6087712"/>
            <a:ext cx="0" cy="1094827"/>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EF7B2BF-554E-F9AA-E6DB-A43906F3567A}"/>
              </a:ext>
            </a:extLst>
          </p:cNvPr>
          <p:cNvCxnSpPr>
            <a:cxnSpLocks/>
          </p:cNvCxnSpPr>
          <p:nvPr/>
        </p:nvCxnSpPr>
        <p:spPr>
          <a:xfrm>
            <a:off x="2239511" y="6087712"/>
            <a:ext cx="0" cy="1094827"/>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109E4E23-F61D-CF34-2C29-438D6EDA5F71}"/>
              </a:ext>
            </a:extLst>
          </p:cNvPr>
          <p:cNvSpPr txBox="1"/>
          <p:nvPr/>
        </p:nvSpPr>
        <p:spPr>
          <a:xfrm>
            <a:off x="250190" y="6073610"/>
            <a:ext cx="1552842" cy="215444"/>
          </a:xfrm>
          <a:prstGeom prst="rect">
            <a:avLst/>
          </a:prstGeom>
          <a:noFill/>
          <a:ln>
            <a:noFill/>
          </a:ln>
        </p:spPr>
        <p:txBody>
          <a:bodyPr wrap="square" rtlCol="0">
            <a:spAutoFit/>
          </a:bodyPr>
          <a:lstStyle/>
          <a:p>
            <a:r>
              <a:rPr lang="en-US" sz="800" spc="80">
                <a:solidFill>
                  <a:srgbClr val="002628"/>
                </a:solidFill>
                <a:latin typeface="Manrope Medium" pitchFamily="2" charset="0"/>
              </a:rPr>
              <a:t>PURPOSE ENERGY</a:t>
            </a:r>
          </a:p>
        </p:txBody>
      </p:sp>
      <p:sp>
        <p:nvSpPr>
          <p:cNvPr id="49" name="TextBox 48">
            <a:extLst>
              <a:ext uri="{FF2B5EF4-FFF2-40B4-BE49-F238E27FC236}">
                <a16:creationId xmlns:a16="http://schemas.microsoft.com/office/drawing/2014/main" id="{F028C2EB-8DC1-89AC-AB5E-3C55974264ED}"/>
              </a:ext>
            </a:extLst>
          </p:cNvPr>
          <p:cNvSpPr txBox="1"/>
          <p:nvPr/>
        </p:nvSpPr>
        <p:spPr>
          <a:xfrm>
            <a:off x="250190" y="6339607"/>
            <a:ext cx="1552840" cy="207227"/>
          </a:xfrm>
          <a:prstGeom prst="rect">
            <a:avLst/>
          </a:prstGeom>
          <a:noFill/>
          <a:ln>
            <a:noFill/>
          </a:ln>
        </p:spPr>
        <p:txBody>
          <a:bodyPr wrap="square" rtlCol="0">
            <a:spAutoFit/>
          </a:bodyPr>
          <a:lstStyle/>
          <a:p>
            <a:r>
              <a:rPr lang="en-US" sz="800" spc="80">
                <a:solidFill>
                  <a:srgbClr val="002628"/>
                </a:solidFill>
                <a:latin typeface="Manrope Medium" pitchFamily="2" charset="0"/>
              </a:rPr>
              <a:t>INTELLECTUAL ENERGY</a:t>
            </a:r>
          </a:p>
        </p:txBody>
      </p:sp>
      <p:sp>
        <p:nvSpPr>
          <p:cNvPr id="50" name="TextBox 49">
            <a:extLst>
              <a:ext uri="{FF2B5EF4-FFF2-40B4-BE49-F238E27FC236}">
                <a16:creationId xmlns:a16="http://schemas.microsoft.com/office/drawing/2014/main" id="{06ED0D94-63E6-DB5B-EC04-929AC5A0AD23}"/>
              </a:ext>
            </a:extLst>
          </p:cNvPr>
          <p:cNvSpPr txBox="1"/>
          <p:nvPr/>
        </p:nvSpPr>
        <p:spPr>
          <a:xfrm>
            <a:off x="250190" y="6641549"/>
            <a:ext cx="1552840" cy="207227"/>
          </a:xfrm>
          <a:prstGeom prst="rect">
            <a:avLst/>
          </a:prstGeom>
          <a:noFill/>
          <a:ln>
            <a:noFill/>
          </a:ln>
        </p:spPr>
        <p:txBody>
          <a:bodyPr wrap="square" rtlCol="0">
            <a:spAutoFit/>
          </a:bodyPr>
          <a:lstStyle/>
          <a:p>
            <a:r>
              <a:rPr lang="en-US" sz="800" spc="80">
                <a:solidFill>
                  <a:srgbClr val="002628"/>
                </a:solidFill>
                <a:latin typeface="Manrope Medium" pitchFamily="2" charset="0"/>
              </a:rPr>
              <a:t>EMOTIONAL ENERGY</a:t>
            </a:r>
          </a:p>
        </p:txBody>
      </p:sp>
      <p:sp>
        <p:nvSpPr>
          <p:cNvPr id="51" name="TextBox 50">
            <a:extLst>
              <a:ext uri="{FF2B5EF4-FFF2-40B4-BE49-F238E27FC236}">
                <a16:creationId xmlns:a16="http://schemas.microsoft.com/office/drawing/2014/main" id="{2EB4D13E-7976-9692-9B5A-FFBB927C8357}"/>
              </a:ext>
            </a:extLst>
          </p:cNvPr>
          <p:cNvSpPr txBox="1"/>
          <p:nvPr/>
        </p:nvSpPr>
        <p:spPr>
          <a:xfrm>
            <a:off x="250190" y="6936304"/>
            <a:ext cx="1303788" cy="207227"/>
          </a:xfrm>
          <a:prstGeom prst="rect">
            <a:avLst/>
          </a:prstGeom>
          <a:noFill/>
          <a:ln>
            <a:noFill/>
          </a:ln>
        </p:spPr>
        <p:txBody>
          <a:bodyPr wrap="square" rtlCol="0">
            <a:spAutoFit/>
          </a:bodyPr>
          <a:lstStyle/>
          <a:p>
            <a:r>
              <a:rPr lang="en-US" sz="800" spc="80">
                <a:solidFill>
                  <a:srgbClr val="002628"/>
                </a:solidFill>
                <a:latin typeface="Manrope Medium" pitchFamily="2" charset="0"/>
              </a:rPr>
              <a:t>PEOPLE ENERGY</a:t>
            </a:r>
          </a:p>
        </p:txBody>
      </p:sp>
      <p:cxnSp>
        <p:nvCxnSpPr>
          <p:cNvPr id="52" name="Straight Connector 51">
            <a:extLst>
              <a:ext uri="{FF2B5EF4-FFF2-40B4-BE49-F238E27FC236}">
                <a16:creationId xmlns:a16="http://schemas.microsoft.com/office/drawing/2014/main" id="{9517A52F-C19A-3AC9-2151-170749026E7F}"/>
              </a:ext>
            </a:extLst>
          </p:cNvPr>
          <p:cNvCxnSpPr>
            <a:cxnSpLocks/>
          </p:cNvCxnSpPr>
          <p:nvPr/>
        </p:nvCxnSpPr>
        <p:spPr>
          <a:xfrm>
            <a:off x="3313410" y="6087712"/>
            <a:ext cx="0" cy="1094827"/>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1BF56CD9-9E9C-304D-25E9-5DD8CCA5DA66}"/>
              </a:ext>
            </a:extLst>
          </p:cNvPr>
          <p:cNvSpPr/>
          <p:nvPr/>
        </p:nvSpPr>
        <p:spPr>
          <a:xfrm>
            <a:off x="2228544" y="7830447"/>
            <a:ext cx="4340302" cy="207766"/>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E23A7E14-15D1-2DE0-2F41-3700AFE76149}"/>
              </a:ext>
            </a:extLst>
          </p:cNvPr>
          <p:cNvSpPr/>
          <p:nvPr/>
        </p:nvSpPr>
        <p:spPr>
          <a:xfrm>
            <a:off x="2228544" y="8127466"/>
            <a:ext cx="4340302" cy="207766"/>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17026BC0-9544-6059-CE92-8E13AFA275D1}"/>
              </a:ext>
            </a:extLst>
          </p:cNvPr>
          <p:cNvSpPr/>
          <p:nvPr/>
        </p:nvSpPr>
        <p:spPr>
          <a:xfrm>
            <a:off x="2228544" y="8424485"/>
            <a:ext cx="4340302" cy="207766"/>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12C74BE4-3395-2458-F68A-550731521D4D}"/>
              </a:ext>
            </a:extLst>
          </p:cNvPr>
          <p:cNvSpPr/>
          <p:nvPr/>
        </p:nvSpPr>
        <p:spPr>
          <a:xfrm>
            <a:off x="2228544" y="8721505"/>
            <a:ext cx="4340302" cy="201192"/>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bar_performance">
            <a:extLst>
              <a:ext uri="{FF2B5EF4-FFF2-40B4-BE49-F238E27FC236}">
                <a16:creationId xmlns:a16="http://schemas.microsoft.com/office/drawing/2014/main" id="{6ABE1896-08A2-72A7-533E-8AC8346F5160}"/>
              </a:ext>
            </a:extLst>
          </p:cNvPr>
          <p:cNvSpPr/>
          <p:nvPr/>
        </p:nvSpPr>
        <p:spPr>
          <a:xfrm rot="5400000">
            <a:off x="3507121" y="6569381"/>
            <a:ext cx="192025" cy="2724786"/>
          </a:xfrm>
          <a:prstGeom prst="rect">
            <a:avLst/>
          </a:prstGeom>
          <a:solidFill>
            <a:srgbClr val="4A57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bar_strategic">
            <a:extLst>
              <a:ext uri="{FF2B5EF4-FFF2-40B4-BE49-F238E27FC236}">
                <a16:creationId xmlns:a16="http://schemas.microsoft.com/office/drawing/2014/main" id="{053BDC7E-3AD6-37DF-5997-C04439EBCCE5}"/>
              </a:ext>
            </a:extLst>
          </p:cNvPr>
          <p:cNvSpPr/>
          <p:nvPr/>
        </p:nvSpPr>
        <p:spPr>
          <a:xfrm rot="5400000">
            <a:off x="2854175" y="7508255"/>
            <a:ext cx="202797" cy="1438774"/>
          </a:xfrm>
          <a:prstGeom prst="rect">
            <a:avLst/>
          </a:prstGeom>
          <a:solidFill>
            <a:srgbClr val="627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bar_relationships">
            <a:extLst>
              <a:ext uri="{FF2B5EF4-FFF2-40B4-BE49-F238E27FC236}">
                <a16:creationId xmlns:a16="http://schemas.microsoft.com/office/drawing/2014/main" id="{E227E563-E1A9-FC93-8DDC-9941C85BF96B}"/>
              </a:ext>
            </a:extLst>
          </p:cNvPr>
          <p:cNvSpPr/>
          <p:nvPr/>
        </p:nvSpPr>
        <p:spPr>
          <a:xfrm rot="5400000">
            <a:off x="3073851" y="7889573"/>
            <a:ext cx="197907" cy="1868337"/>
          </a:xfrm>
          <a:prstGeom prst="rect">
            <a:avLst/>
          </a:prstGeom>
          <a:solidFill>
            <a:srgbClr val="93B1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Connector 60">
            <a:extLst>
              <a:ext uri="{FF2B5EF4-FFF2-40B4-BE49-F238E27FC236}">
                <a16:creationId xmlns:a16="http://schemas.microsoft.com/office/drawing/2014/main" id="{34881216-2263-4FF4-C05F-64A42618087C}"/>
              </a:ext>
            </a:extLst>
          </p:cNvPr>
          <p:cNvCxnSpPr>
            <a:cxnSpLocks/>
          </p:cNvCxnSpPr>
          <p:nvPr/>
        </p:nvCxnSpPr>
        <p:spPr>
          <a:xfrm>
            <a:off x="6564568" y="7835401"/>
            <a:ext cx="0" cy="1093581"/>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1A6F324-E0B2-2D27-26EA-D0EA592C3B78}"/>
              </a:ext>
            </a:extLst>
          </p:cNvPr>
          <p:cNvCxnSpPr>
            <a:cxnSpLocks/>
          </p:cNvCxnSpPr>
          <p:nvPr/>
        </p:nvCxnSpPr>
        <p:spPr>
          <a:xfrm>
            <a:off x="5483085" y="7835401"/>
            <a:ext cx="0" cy="1093581"/>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63" name="bar_mobilisation">
            <a:extLst>
              <a:ext uri="{FF2B5EF4-FFF2-40B4-BE49-F238E27FC236}">
                <a16:creationId xmlns:a16="http://schemas.microsoft.com/office/drawing/2014/main" id="{5C504846-9629-B479-3C0F-6D54C6A952A4}"/>
              </a:ext>
            </a:extLst>
          </p:cNvPr>
          <p:cNvSpPr/>
          <p:nvPr/>
        </p:nvSpPr>
        <p:spPr>
          <a:xfrm rot="5400000">
            <a:off x="3088246" y="7582252"/>
            <a:ext cx="185410" cy="1878348"/>
          </a:xfrm>
          <a:prstGeom prst="rect">
            <a:avLst/>
          </a:prstGeom>
          <a:solidFill>
            <a:srgbClr val="829C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B12DC1A8-9EF7-97E1-C7B5-41AE9A43CDF9}"/>
              </a:ext>
            </a:extLst>
          </p:cNvPr>
          <p:cNvCxnSpPr>
            <a:cxnSpLocks/>
          </p:cNvCxnSpPr>
          <p:nvPr/>
        </p:nvCxnSpPr>
        <p:spPr>
          <a:xfrm>
            <a:off x="4401601" y="7835401"/>
            <a:ext cx="0" cy="1093581"/>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B13B676-34B3-BEFB-454F-38268B7A3F7C}"/>
              </a:ext>
            </a:extLst>
          </p:cNvPr>
          <p:cNvCxnSpPr>
            <a:cxnSpLocks/>
          </p:cNvCxnSpPr>
          <p:nvPr/>
        </p:nvCxnSpPr>
        <p:spPr>
          <a:xfrm>
            <a:off x="2238635" y="7835401"/>
            <a:ext cx="0" cy="1093581"/>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5B8DBED6-1131-B134-FE5B-C3BBED211842}"/>
              </a:ext>
            </a:extLst>
          </p:cNvPr>
          <p:cNvSpPr txBox="1"/>
          <p:nvPr/>
        </p:nvSpPr>
        <p:spPr>
          <a:xfrm>
            <a:off x="1925309" y="9028661"/>
            <a:ext cx="621763" cy="183706"/>
          </a:xfrm>
          <a:prstGeom prst="rect">
            <a:avLst/>
          </a:prstGeom>
          <a:noFill/>
          <a:ln>
            <a:noFill/>
          </a:ln>
        </p:spPr>
        <p:txBody>
          <a:bodyPr wrap="square" rtlCol="0">
            <a:spAutoFit/>
          </a:bodyPr>
          <a:lstStyle/>
          <a:p>
            <a:pPr algn="ctr"/>
            <a:r>
              <a:rPr lang="en-US" sz="600" spc="80" dirty="0">
                <a:solidFill>
                  <a:srgbClr val="002628"/>
                </a:solidFill>
                <a:latin typeface="Manrope Medium" pitchFamily="2" charset="0"/>
              </a:rPr>
              <a:t>BELOW</a:t>
            </a:r>
          </a:p>
        </p:txBody>
      </p:sp>
      <p:sp>
        <p:nvSpPr>
          <p:cNvPr id="67" name="TextBox 66">
            <a:extLst>
              <a:ext uri="{FF2B5EF4-FFF2-40B4-BE49-F238E27FC236}">
                <a16:creationId xmlns:a16="http://schemas.microsoft.com/office/drawing/2014/main" id="{19E6101A-EDD3-A97D-C367-CEB615FF3CE2}"/>
              </a:ext>
            </a:extLst>
          </p:cNvPr>
          <p:cNvSpPr txBox="1"/>
          <p:nvPr/>
        </p:nvSpPr>
        <p:spPr>
          <a:xfrm>
            <a:off x="2868156" y="9028661"/>
            <a:ext cx="897165" cy="183706"/>
          </a:xfrm>
          <a:prstGeom prst="rect">
            <a:avLst/>
          </a:prstGeom>
          <a:noFill/>
          <a:ln>
            <a:noFill/>
          </a:ln>
        </p:spPr>
        <p:txBody>
          <a:bodyPr wrap="square" rtlCol="0">
            <a:spAutoFit/>
          </a:bodyPr>
          <a:lstStyle/>
          <a:p>
            <a:pPr algn="ctr"/>
            <a:r>
              <a:rPr lang="en-US" sz="600" spc="80" dirty="0">
                <a:solidFill>
                  <a:srgbClr val="002628"/>
                </a:solidFill>
                <a:latin typeface="Manrope Medium" pitchFamily="2" charset="0"/>
              </a:rPr>
              <a:t>DEVELOPING</a:t>
            </a:r>
          </a:p>
        </p:txBody>
      </p:sp>
      <p:sp>
        <p:nvSpPr>
          <p:cNvPr id="68" name="TextBox 67">
            <a:extLst>
              <a:ext uri="{FF2B5EF4-FFF2-40B4-BE49-F238E27FC236}">
                <a16:creationId xmlns:a16="http://schemas.microsoft.com/office/drawing/2014/main" id="{5B1E555F-E686-A44F-DFE2-E79C093A8B9D}"/>
              </a:ext>
            </a:extLst>
          </p:cNvPr>
          <p:cNvSpPr txBox="1"/>
          <p:nvPr/>
        </p:nvSpPr>
        <p:spPr>
          <a:xfrm>
            <a:off x="3958154" y="9028661"/>
            <a:ext cx="897165" cy="183706"/>
          </a:xfrm>
          <a:prstGeom prst="rect">
            <a:avLst/>
          </a:prstGeom>
          <a:noFill/>
          <a:ln>
            <a:noFill/>
          </a:ln>
        </p:spPr>
        <p:txBody>
          <a:bodyPr wrap="square" rtlCol="0">
            <a:spAutoFit/>
          </a:bodyPr>
          <a:lstStyle/>
          <a:p>
            <a:pPr algn="ctr"/>
            <a:r>
              <a:rPr lang="en-US" sz="600" spc="80">
                <a:solidFill>
                  <a:srgbClr val="002628"/>
                </a:solidFill>
                <a:latin typeface="Manrope Medium" pitchFamily="2" charset="0"/>
              </a:rPr>
              <a:t>HITS</a:t>
            </a:r>
          </a:p>
        </p:txBody>
      </p:sp>
      <p:sp>
        <p:nvSpPr>
          <p:cNvPr id="69" name="TextBox 68">
            <a:extLst>
              <a:ext uri="{FF2B5EF4-FFF2-40B4-BE49-F238E27FC236}">
                <a16:creationId xmlns:a16="http://schemas.microsoft.com/office/drawing/2014/main" id="{36F7F94B-6BA6-736E-7ED0-EFE48FB4591E}"/>
              </a:ext>
            </a:extLst>
          </p:cNvPr>
          <p:cNvSpPr txBox="1"/>
          <p:nvPr/>
        </p:nvSpPr>
        <p:spPr>
          <a:xfrm>
            <a:off x="5056941" y="9028661"/>
            <a:ext cx="897165" cy="183706"/>
          </a:xfrm>
          <a:prstGeom prst="rect">
            <a:avLst/>
          </a:prstGeom>
          <a:noFill/>
          <a:ln>
            <a:noFill/>
          </a:ln>
        </p:spPr>
        <p:txBody>
          <a:bodyPr wrap="square" rtlCol="0">
            <a:spAutoFit/>
          </a:bodyPr>
          <a:lstStyle/>
          <a:p>
            <a:pPr algn="ctr"/>
            <a:r>
              <a:rPr lang="en-US" sz="600" spc="80">
                <a:solidFill>
                  <a:srgbClr val="002628"/>
                </a:solidFill>
                <a:latin typeface="Manrope Medium" pitchFamily="2" charset="0"/>
              </a:rPr>
              <a:t>GOOD</a:t>
            </a:r>
          </a:p>
        </p:txBody>
      </p:sp>
      <p:sp>
        <p:nvSpPr>
          <p:cNvPr id="70" name="TextBox 69">
            <a:extLst>
              <a:ext uri="{FF2B5EF4-FFF2-40B4-BE49-F238E27FC236}">
                <a16:creationId xmlns:a16="http://schemas.microsoft.com/office/drawing/2014/main" id="{A9C8F252-D8B9-D4A4-8F03-ED78D587CA42}"/>
              </a:ext>
            </a:extLst>
          </p:cNvPr>
          <p:cNvSpPr txBox="1"/>
          <p:nvPr/>
        </p:nvSpPr>
        <p:spPr>
          <a:xfrm>
            <a:off x="6032753" y="9028661"/>
            <a:ext cx="1063627" cy="183706"/>
          </a:xfrm>
          <a:prstGeom prst="rect">
            <a:avLst/>
          </a:prstGeom>
          <a:noFill/>
          <a:ln>
            <a:noFill/>
          </a:ln>
        </p:spPr>
        <p:txBody>
          <a:bodyPr wrap="square" rtlCol="0">
            <a:spAutoFit/>
          </a:bodyPr>
          <a:lstStyle/>
          <a:p>
            <a:pPr algn="ctr"/>
            <a:r>
              <a:rPr lang="en-US" sz="600" spc="80">
                <a:solidFill>
                  <a:srgbClr val="002628"/>
                </a:solidFill>
                <a:latin typeface="Manrope Medium" pitchFamily="2" charset="0"/>
              </a:rPr>
              <a:t>STRONG</a:t>
            </a:r>
          </a:p>
        </p:txBody>
      </p:sp>
      <p:sp>
        <p:nvSpPr>
          <p:cNvPr id="71" name="TextBox 70">
            <a:extLst>
              <a:ext uri="{FF2B5EF4-FFF2-40B4-BE49-F238E27FC236}">
                <a16:creationId xmlns:a16="http://schemas.microsoft.com/office/drawing/2014/main" id="{79331F60-F57C-347B-7643-711F3882E12B}"/>
              </a:ext>
            </a:extLst>
          </p:cNvPr>
          <p:cNvSpPr txBox="1"/>
          <p:nvPr/>
        </p:nvSpPr>
        <p:spPr>
          <a:xfrm>
            <a:off x="250190" y="7853337"/>
            <a:ext cx="1717258" cy="207227"/>
          </a:xfrm>
          <a:prstGeom prst="rect">
            <a:avLst/>
          </a:prstGeom>
          <a:noFill/>
          <a:ln>
            <a:noFill/>
          </a:ln>
        </p:spPr>
        <p:txBody>
          <a:bodyPr wrap="square" rtlCol="0">
            <a:spAutoFit/>
          </a:bodyPr>
          <a:lstStyle/>
          <a:p>
            <a:r>
              <a:rPr lang="en-US" sz="800" spc="80">
                <a:solidFill>
                  <a:srgbClr val="002628"/>
                </a:solidFill>
                <a:latin typeface="Manrope Medium" pitchFamily="2" charset="0"/>
              </a:rPr>
              <a:t>PERFORMANCE IMPACT</a:t>
            </a:r>
          </a:p>
        </p:txBody>
      </p:sp>
      <p:sp>
        <p:nvSpPr>
          <p:cNvPr id="72" name="TextBox 71">
            <a:extLst>
              <a:ext uri="{FF2B5EF4-FFF2-40B4-BE49-F238E27FC236}">
                <a16:creationId xmlns:a16="http://schemas.microsoft.com/office/drawing/2014/main" id="{8B915844-A5D4-3D29-31F9-8A0648DC7EAD}"/>
              </a:ext>
            </a:extLst>
          </p:cNvPr>
          <p:cNvSpPr txBox="1"/>
          <p:nvPr/>
        </p:nvSpPr>
        <p:spPr>
          <a:xfrm>
            <a:off x="250191" y="8130164"/>
            <a:ext cx="1717258" cy="207227"/>
          </a:xfrm>
          <a:prstGeom prst="rect">
            <a:avLst/>
          </a:prstGeom>
          <a:noFill/>
          <a:ln>
            <a:noFill/>
          </a:ln>
        </p:spPr>
        <p:txBody>
          <a:bodyPr wrap="square" rtlCol="0">
            <a:spAutoFit/>
          </a:bodyPr>
          <a:lstStyle/>
          <a:p>
            <a:r>
              <a:rPr lang="en-US" sz="800" spc="80">
                <a:solidFill>
                  <a:srgbClr val="002628"/>
                </a:solidFill>
                <a:latin typeface="Manrope Medium" pitchFamily="2" charset="0"/>
              </a:rPr>
              <a:t>STRATEGIC FRAMING</a:t>
            </a:r>
          </a:p>
        </p:txBody>
      </p:sp>
      <p:sp>
        <p:nvSpPr>
          <p:cNvPr id="73" name="TextBox 72">
            <a:extLst>
              <a:ext uri="{FF2B5EF4-FFF2-40B4-BE49-F238E27FC236}">
                <a16:creationId xmlns:a16="http://schemas.microsoft.com/office/drawing/2014/main" id="{DC0E8C5A-0D72-F7AC-9531-C2E9B320E617}"/>
              </a:ext>
            </a:extLst>
          </p:cNvPr>
          <p:cNvSpPr txBox="1"/>
          <p:nvPr/>
        </p:nvSpPr>
        <p:spPr>
          <a:xfrm>
            <a:off x="250191" y="8444633"/>
            <a:ext cx="1717258" cy="207227"/>
          </a:xfrm>
          <a:prstGeom prst="rect">
            <a:avLst/>
          </a:prstGeom>
          <a:noFill/>
          <a:ln>
            <a:noFill/>
          </a:ln>
        </p:spPr>
        <p:txBody>
          <a:bodyPr wrap="square" rtlCol="0">
            <a:spAutoFit/>
          </a:bodyPr>
          <a:lstStyle/>
          <a:p>
            <a:r>
              <a:rPr lang="en-US" sz="800" spc="80">
                <a:solidFill>
                  <a:srgbClr val="002628"/>
                </a:solidFill>
                <a:latin typeface="Manrope Medium" pitchFamily="2" charset="0"/>
              </a:rPr>
              <a:t>MOBILISATION</a:t>
            </a:r>
          </a:p>
        </p:txBody>
      </p:sp>
      <p:sp>
        <p:nvSpPr>
          <p:cNvPr id="74" name="TextBox 73">
            <a:extLst>
              <a:ext uri="{FF2B5EF4-FFF2-40B4-BE49-F238E27FC236}">
                <a16:creationId xmlns:a16="http://schemas.microsoft.com/office/drawing/2014/main" id="{E372B063-78C5-6E22-11D8-AAA31A737355}"/>
              </a:ext>
            </a:extLst>
          </p:cNvPr>
          <p:cNvSpPr txBox="1"/>
          <p:nvPr/>
        </p:nvSpPr>
        <p:spPr>
          <a:xfrm>
            <a:off x="250191" y="8692782"/>
            <a:ext cx="1780068" cy="207227"/>
          </a:xfrm>
          <a:prstGeom prst="rect">
            <a:avLst/>
          </a:prstGeom>
          <a:noFill/>
          <a:ln>
            <a:noFill/>
          </a:ln>
        </p:spPr>
        <p:txBody>
          <a:bodyPr wrap="square" rtlCol="0">
            <a:spAutoFit/>
          </a:bodyPr>
          <a:lstStyle/>
          <a:p>
            <a:r>
              <a:rPr lang="en-US" sz="800" spc="80">
                <a:solidFill>
                  <a:srgbClr val="002628"/>
                </a:solidFill>
                <a:latin typeface="Manrope Medium" pitchFamily="2" charset="0"/>
              </a:rPr>
              <a:t>POWERFUL RELATIONSHIPS</a:t>
            </a:r>
          </a:p>
        </p:txBody>
      </p:sp>
      <p:cxnSp>
        <p:nvCxnSpPr>
          <p:cNvPr id="75" name="Straight Connector 74">
            <a:extLst>
              <a:ext uri="{FF2B5EF4-FFF2-40B4-BE49-F238E27FC236}">
                <a16:creationId xmlns:a16="http://schemas.microsoft.com/office/drawing/2014/main" id="{C351CC4B-F171-F1DE-487E-F4001537FF16}"/>
              </a:ext>
            </a:extLst>
          </p:cNvPr>
          <p:cNvCxnSpPr>
            <a:cxnSpLocks/>
          </p:cNvCxnSpPr>
          <p:nvPr/>
        </p:nvCxnSpPr>
        <p:spPr>
          <a:xfrm>
            <a:off x="3320118" y="7835401"/>
            <a:ext cx="0" cy="1093581"/>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978FB0B-3371-0392-6F22-F64E3E7B2F36}"/>
              </a:ext>
            </a:extLst>
          </p:cNvPr>
          <p:cNvCxnSpPr/>
          <p:nvPr/>
        </p:nvCxnSpPr>
        <p:spPr>
          <a:xfrm>
            <a:off x="302249" y="5402972"/>
            <a:ext cx="62535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E4184155-0FB0-0989-15C3-B626B9B3E809}"/>
              </a:ext>
            </a:extLst>
          </p:cNvPr>
          <p:cNvCxnSpPr/>
          <p:nvPr/>
        </p:nvCxnSpPr>
        <p:spPr>
          <a:xfrm>
            <a:off x="302249" y="7329145"/>
            <a:ext cx="62535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9CE642BF-24A7-B517-F32D-17CF9E5A6753}"/>
              </a:ext>
            </a:extLst>
          </p:cNvPr>
          <p:cNvSpPr txBox="1"/>
          <p:nvPr/>
        </p:nvSpPr>
        <p:spPr>
          <a:xfrm>
            <a:off x="228155" y="7492519"/>
            <a:ext cx="6697891" cy="251159"/>
          </a:xfrm>
          <a:prstGeom prst="rect">
            <a:avLst/>
          </a:prstGeom>
          <a:noFill/>
        </p:spPr>
        <p:txBody>
          <a:bodyPr wrap="square">
            <a:spAutoFit/>
          </a:bodyPr>
          <a:lstStyle/>
          <a:p>
            <a:pPr>
              <a:lnSpc>
                <a:spcPts val="1300"/>
              </a:lnSpc>
            </a:pPr>
            <a:r>
              <a:rPr lang="en-GB" sz="800" spc="130">
                <a:latin typeface="Manrope Medium" pitchFamily="2" charset="0"/>
              </a:rPr>
              <a:t>LEADERSHIP CAPABILITIES </a:t>
            </a:r>
            <a:r>
              <a:rPr lang="en-GB" sz="1000">
                <a:latin typeface="Manrope Light" pitchFamily="2" charset="0"/>
              </a:rPr>
              <a:t>are crystalised skills which are key to driving sustainable impact and performance.</a:t>
            </a:r>
          </a:p>
        </p:txBody>
      </p:sp>
    </p:spTree>
    <p:extLst>
      <p:ext uri="{BB962C8B-B14F-4D97-AF65-F5344CB8AC3E}">
        <p14:creationId xmlns:p14="http://schemas.microsoft.com/office/powerpoint/2010/main" val="3029010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DCB7DF-93BF-EBDC-D1B2-1FFC7E2AD775}"/>
            </a:ext>
          </a:extLst>
        </p:cNvPr>
        <p:cNvGrpSpPr/>
        <p:nvPr/>
      </p:nvGrpSpPr>
      <p:grpSpPr>
        <a:xfrm>
          <a:off x="0" y="0"/>
          <a:ext cx="0" cy="0"/>
          <a:chOff x="0" y="0"/>
          <a:chExt cx="0" cy="0"/>
        </a:xfrm>
      </p:grpSpPr>
      <p:sp>
        <p:nvSpPr>
          <p:cNvPr id="18" name="Rectangle 17">
            <a:extLst>
              <a:ext uri="{FF2B5EF4-FFF2-40B4-BE49-F238E27FC236}">
                <a16:creationId xmlns:a16="http://schemas.microsoft.com/office/drawing/2014/main" id="{A55BD924-EF96-5C67-96EF-56896AF17CB5}"/>
              </a:ext>
            </a:extLst>
          </p:cNvPr>
          <p:cNvSpPr/>
          <p:nvPr/>
        </p:nvSpPr>
        <p:spPr>
          <a:xfrm>
            <a:off x="-4629" y="-1"/>
            <a:ext cx="6857999" cy="9906001"/>
          </a:xfrm>
          <a:prstGeom prst="rect">
            <a:avLst/>
          </a:prstGeom>
          <a:solidFill>
            <a:srgbClr val="F3F6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 Box 1">
            <a:extLst>
              <a:ext uri="{FF2B5EF4-FFF2-40B4-BE49-F238E27FC236}">
                <a16:creationId xmlns:a16="http://schemas.microsoft.com/office/drawing/2014/main" id="{AB12AA2E-D07F-C729-AFFA-24B41A6AE1CD}"/>
              </a:ext>
            </a:extLst>
          </p:cNvPr>
          <p:cNvSpPr txBox="1"/>
          <p:nvPr/>
        </p:nvSpPr>
        <p:spPr>
          <a:xfrm>
            <a:off x="4026600" y="5308824"/>
            <a:ext cx="2515327" cy="665830"/>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pPr algn="r"/>
            <a:r>
              <a:rPr lang="en-NZ" sz="800" spc="140">
                <a:solidFill>
                  <a:srgbClr val="073929"/>
                </a:solidFill>
                <a:latin typeface="Manrope Medium" pitchFamily="2" charset="0"/>
              </a:rPr>
              <a:t>INTELLECTUAL ENERGY</a:t>
            </a:r>
          </a:p>
          <a:p>
            <a:pPr algn="r"/>
            <a:endParaRPr lang="en-AU" sz="800" spc="140">
              <a:solidFill>
                <a:srgbClr val="073929"/>
              </a:solidFill>
              <a:latin typeface="Manrope Medium" pitchFamily="2" charset="0"/>
            </a:endParaRPr>
          </a:p>
        </p:txBody>
      </p:sp>
      <p:sp>
        <p:nvSpPr>
          <p:cNvPr id="51" name="Text Box 1">
            <a:extLst>
              <a:ext uri="{FF2B5EF4-FFF2-40B4-BE49-F238E27FC236}">
                <a16:creationId xmlns:a16="http://schemas.microsoft.com/office/drawing/2014/main" id="{E0CF2AA4-C4BD-5A0A-8044-C4EDC7815EE5}"/>
              </a:ext>
            </a:extLst>
          </p:cNvPr>
          <p:cNvSpPr txBox="1"/>
          <p:nvPr/>
        </p:nvSpPr>
        <p:spPr>
          <a:xfrm>
            <a:off x="274655" y="5408396"/>
            <a:ext cx="2335129" cy="507289"/>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r>
              <a:rPr lang="en-NZ" sz="800" spc="140">
                <a:solidFill>
                  <a:srgbClr val="073929"/>
                </a:solidFill>
                <a:latin typeface="Manrope Medium" pitchFamily="2" charset="0"/>
              </a:rPr>
              <a:t>PURPOSE ENERGY</a:t>
            </a:r>
            <a:endParaRPr lang="en-AU" sz="800" spc="140">
              <a:solidFill>
                <a:srgbClr val="073929"/>
              </a:solidFill>
              <a:latin typeface="Manrope Medium" pitchFamily="2" charset="0"/>
            </a:endParaRPr>
          </a:p>
        </p:txBody>
      </p:sp>
      <p:sp>
        <p:nvSpPr>
          <p:cNvPr id="53" name="Text Box 1">
            <a:extLst>
              <a:ext uri="{FF2B5EF4-FFF2-40B4-BE49-F238E27FC236}">
                <a16:creationId xmlns:a16="http://schemas.microsoft.com/office/drawing/2014/main" id="{1A6FDE9F-7211-E4BC-A4E0-27ECA2F26F38}"/>
              </a:ext>
            </a:extLst>
          </p:cNvPr>
          <p:cNvSpPr txBox="1"/>
          <p:nvPr/>
        </p:nvSpPr>
        <p:spPr>
          <a:xfrm>
            <a:off x="242034" y="8866343"/>
            <a:ext cx="2400370" cy="409787"/>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r>
              <a:rPr lang="en-NZ" sz="800" spc="140">
                <a:solidFill>
                  <a:srgbClr val="073929"/>
                </a:solidFill>
                <a:latin typeface="Manrope Medium" pitchFamily="2" charset="0"/>
              </a:rPr>
              <a:t>EMOTIONAL ENERGY</a:t>
            </a:r>
            <a:endParaRPr lang="en-AU" sz="800" spc="140">
              <a:solidFill>
                <a:srgbClr val="073929"/>
              </a:solidFill>
              <a:latin typeface="Manrope Medium" pitchFamily="2" charset="0"/>
            </a:endParaRPr>
          </a:p>
        </p:txBody>
      </p:sp>
      <p:sp>
        <p:nvSpPr>
          <p:cNvPr id="63" name="Text Box 1">
            <a:extLst>
              <a:ext uri="{FF2B5EF4-FFF2-40B4-BE49-F238E27FC236}">
                <a16:creationId xmlns:a16="http://schemas.microsoft.com/office/drawing/2014/main" id="{F65ACCF3-967F-629B-C018-717350F5F565}"/>
              </a:ext>
            </a:extLst>
          </p:cNvPr>
          <p:cNvSpPr txBox="1"/>
          <p:nvPr/>
        </p:nvSpPr>
        <p:spPr>
          <a:xfrm>
            <a:off x="4787249" y="8896541"/>
            <a:ext cx="2171689" cy="876487"/>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pPr algn="ctr"/>
            <a:r>
              <a:rPr lang="en-NZ" sz="800" spc="140">
                <a:solidFill>
                  <a:srgbClr val="073929"/>
                </a:solidFill>
                <a:latin typeface="Manrope Medium" pitchFamily="2" charset="0"/>
              </a:rPr>
              <a:t>PEOPLE ENERGY</a:t>
            </a:r>
            <a:endParaRPr lang="en-AU" sz="800" spc="140">
              <a:solidFill>
                <a:srgbClr val="073929"/>
              </a:solidFill>
              <a:latin typeface="Manrope Medium" pitchFamily="2" charset="0"/>
            </a:endParaRPr>
          </a:p>
        </p:txBody>
      </p:sp>
      <p:sp>
        <p:nvSpPr>
          <p:cNvPr id="26" name="TextBox 25">
            <a:extLst>
              <a:ext uri="{FF2B5EF4-FFF2-40B4-BE49-F238E27FC236}">
                <a16:creationId xmlns:a16="http://schemas.microsoft.com/office/drawing/2014/main" id="{CC0FAEF1-9DFD-F40C-7381-2394082EFAC4}"/>
              </a:ext>
            </a:extLst>
          </p:cNvPr>
          <p:cNvSpPr txBox="1"/>
          <p:nvPr/>
        </p:nvSpPr>
        <p:spPr>
          <a:xfrm>
            <a:off x="377061" y="285241"/>
            <a:ext cx="4634317" cy="369332"/>
          </a:xfrm>
          <a:prstGeom prst="rect">
            <a:avLst/>
          </a:prstGeom>
          <a:noFill/>
        </p:spPr>
        <p:txBody>
          <a:bodyPr wrap="square" lIns="91440" tIns="45720" rIns="91440" bIns="45720" rtlCol="0" anchor="t">
            <a:spAutoFit/>
          </a:bodyPr>
          <a:lstStyle/>
          <a:p>
            <a:r>
              <a:rPr lang="en-US">
                <a:solidFill>
                  <a:srgbClr val="052528"/>
                </a:solidFill>
                <a:latin typeface="Orpheus Pro"/>
              </a:rPr>
              <a:t>Success Characteristics</a:t>
            </a:r>
          </a:p>
        </p:txBody>
      </p:sp>
      <p:sp>
        <p:nvSpPr>
          <p:cNvPr id="19" name="Text Box 1">
            <a:extLst>
              <a:ext uri="{FF2B5EF4-FFF2-40B4-BE49-F238E27FC236}">
                <a16:creationId xmlns:a16="http://schemas.microsoft.com/office/drawing/2014/main" id="{5E35B74C-CD65-BB28-842B-CBEC985F72D0}"/>
              </a:ext>
            </a:extLst>
          </p:cNvPr>
          <p:cNvSpPr txBox="1"/>
          <p:nvPr/>
        </p:nvSpPr>
        <p:spPr>
          <a:xfrm>
            <a:off x="4121175" y="1029784"/>
            <a:ext cx="2515327" cy="665830"/>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pPr algn="r"/>
            <a:r>
              <a:rPr lang="en-NZ" sz="800" spc="140">
                <a:solidFill>
                  <a:srgbClr val="073929"/>
                </a:solidFill>
                <a:latin typeface="Manrope Medium" pitchFamily="2" charset="0"/>
              </a:rPr>
              <a:t>PERFORMANCE IMPACT</a:t>
            </a:r>
          </a:p>
          <a:p>
            <a:pPr algn="r"/>
            <a:endParaRPr lang="en-AU" sz="800" spc="140">
              <a:solidFill>
                <a:srgbClr val="073929"/>
              </a:solidFill>
              <a:latin typeface="Manrope Medium" pitchFamily="2" charset="0"/>
            </a:endParaRPr>
          </a:p>
        </p:txBody>
      </p:sp>
      <p:sp>
        <p:nvSpPr>
          <p:cNvPr id="20" name="Text Box 1">
            <a:extLst>
              <a:ext uri="{FF2B5EF4-FFF2-40B4-BE49-F238E27FC236}">
                <a16:creationId xmlns:a16="http://schemas.microsoft.com/office/drawing/2014/main" id="{7741180C-C008-0768-A89C-F49B066E5BE3}"/>
              </a:ext>
            </a:extLst>
          </p:cNvPr>
          <p:cNvSpPr txBox="1"/>
          <p:nvPr/>
        </p:nvSpPr>
        <p:spPr>
          <a:xfrm>
            <a:off x="221498" y="1070672"/>
            <a:ext cx="2335129" cy="507289"/>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r>
              <a:rPr lang="en-NZ" sz="800" spc="140">
                <a:solidFill>
                  <a:srgbClr val="073929"/>
                </a:solidFill>
                <a:latin typeface="Manrope Medium" pitchFamily="2" charset="0"/>
              </a:rPr>
              <a:t>POWERFUL RELATIONSHIPS</a:t>
            </a:r>
            <a:endParaRPr lang="en-AU" sz="800" spc="140">
              <a:solidFill>
                <a:srgbClr val="073929"/>
              </a:solidFill>
              <a:latin typeface="Manrope Medium" pitchFamily="2" charset="0"/>
            </a:endParaRPr>
          </a:p>
        </p:txBody>
      </p:sp>
      <p:sp>
        <p:nvSpPr>
          <p:cNvPr id="27" name="Text Box 1">
            <a:extLst>
              <a:ext uri="{FF2B5EF4-FFF2-40B4-BE49-F238E27FC236}">
                <a16:creationId xmlns:a16="http://schemas.microsoft.com/office/drawing/2014/main" id="{165B197C-DB0E-FFF9-1C1B-B131200DA974}"/>
              </a:ext>
            </a:extLst>
          </p:cNvPr>
          <p:cNvSpPr txBox="1"/>
          <p:nvPr/>
        </p:nvSpPr>
        <p:spPr>
          <a:xfrm>
            <a:off x="293850" y="4483319"/>
            <a:ext cx="2400370" cy="409787"/>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r>
              <a:rPr lang="en-NZ" sz="800" spc="140">
                <a:solidFill>
                  <a:srgbClr val="073929"/>
                </a:solidFill>
                <a:latin typeface="Manrope Medium" pitchFamily="2" charset="0"/>
              </a:rPr>
              <a:t>MOBILISATION</a:t>
            </a:r>
            <a:endParaRPr lang="en-AU" sz="800" spc="140">
              <a:solidFill>
                <a:srgbClr val="073929"/>
              </a:solidFill>
              <a:latin typeface="Manrope Medium" pitchFamily="2" charset="0"/>
            </a:endParaRPr>
          </a:p>
        </p:txBody>
      </p:sp>
      <p:sp>
        <p:nvSpPr>
          <p:cNvPr id="28" name="Text Box 1">
            <a:extLst>
              <a:ext uri="{FF2B5EF4-FFF2-40B4-BE49-F238E27FC236}">
                <a16:creationId xmlns:a16="http://schemas.microsoft.com/office/drawing/2014/main" id="{719212B7-2CC8-29EE-5ABD-F18D7E8324FA}"/>
              </a:ext>
            </a:extLst>
          </p:cNvPr>
          <p:cNvSpPr txBox="1"/>
          <p:nvPr/>
        </p:nvSpPr>
        <p:spPr>
          <a:xfrm>
            <a:off x="4839065" y="4536666"/>
            <a:ext cx="2171689" cy="876487"/>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pPr algn="ctr"/>
            <a:r>
              <a:rPr lang="en-NZ" sz="800" spc="140">
                <a:solidFill>
                  <a:srgbClr val="073929"/>
                </a:solidFill>
                <a:latin typeface="Manrope Medium" pitchFamily="2" charset="0"/>
              </a:rPr>
              <a:t>STRATEGIC FRAMING</a:t>
            </a:r>
            <a:endParaRPr lang="en-AU" sz="800" spc="140">
              <a:solidFill>
                <a:srgbClr val="073929"/>
              </a:solidFill>
              <a:latin typeface="Manrope Medium" pitchFamily="2" charset="0"/>
            </a:endParaRPr>
          </a:p>
        </p:txBody>
      </p:sp>
      <p:cxnSp>
        <p:nvCxnSpPr>
          <p:cNvPr id="4" name="Straight Connector 3">
            <a:extLst>
              <a:ext uri="{FF2B5EF4-FFF2-40B4-BE49-F238E27FC236}">
                <a16:creationId xmlns:a16="http://schemas.microsoft.com/office/drawing/2014/main" id="{BF34AD7B-DCF0-1659-930B-18E13D82441D}"/>
              </a:ext>
            </a:extLst>
          </p:cNvPr>
          <p:cNvCxnSpPr>
            <a:cxnSpLocks/>
          </p:cNvCxnSpPr>
          <p:nvPr/>
        </p:nvCxnSpPr>
        <p:spPr>
          <a:xfrm>
            <a:off x="-4629" y="4992756"/>
            <a:ext cx="6862629" cy="37548"/>
          </a:xfrm>
          <a:prstGeom prst="line">
            <a:avLst/>
          </a:prstGeom>
          <a:ln>
            <a:solidFill>
              <a:srgbClr val="B0E3BE"/>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01767436-8BDA-E633-BB08-021553601C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5279" y="9562406"/>
            <a:ext cx="1207442" cy="109279"/>
          </a:xfrm>
          <a:prstGeom prst="rect">
            <a:avLst/>
          </a:prstGeom>
        </p:spPr>
      </p:pic>
      <p:sp>
        <p:nvSpPr>
          <p:cNvPr id="6" name="spider_1">
            <a:extLst>
              <a:ext uri="{FF2B5EF4-FFF2-40B4-BE49-F238E27FC236}">
                <a16:creationId xmlns:a16="http://schemas.microsoft.com/office/drawing/2014/main" id="{E913C467-6BC0-E3CF-7335-399B3CA328D1}"/>
              </a:ext>
            </a:extLst>
          </p:cNvPr>
          <p:cNvSpPr txBox="1"/>
          <p:nvPr/>
        </p:nvSpPr>
        <p:spPr>
          <a:xfrm>
            <a:off x="1979112" y="2317315"/>
            <a:ext cx="2367420" cy="369332"/>
          </a:xfrm>
          <a:prstGeom prst="rect">
            <a:avLst/>
          </a:prstGeom>
          <a:noFill/>
        </p:spPr>
        <p:txBody>
          <a:bodyPr wrap="square" rtlCol="0">
            <a:spAutoFit/>
          </a:bodyPr>
          <a:lstStyle/>
          <a:p>
            <a:r>
              <a:rPr lang="en-GB" dirty="0"/>
              <a:t>Placeholder</a:t>
            </a:r>
          </a:p>
        </p:txBody>
      </p:sp>
      <p:sp>
        <p:nvSpPr>
          <p:cNvPr id="8" name="spider_2">
            <a:extLst>
              <a:ext uri="{FF2B5EF4-FFF2-40B4-BE49-F238E27FC236}">
                <a16:creationId xmlns:a16="http://schemas.microsoft.com/office/drawing/2014/main" id="{E98D9467-0D24-3E14-98BD-79086777E3CE}"/>
              </a:ext>
            </a:extLst>
          </p:cNvPr>
          <p:cNvSpPr txBox="1"/>
          <p:nvPr/>
        </p:nvSpPr>
        <p:spPr>
          <a:xfrm>
            <a:off x="2091847" y="6713951"/>
            <a:ext cx="2367419" cy="369332"/>
          </a:xfrm>
          <a:prstGeom prst="rect">
            <a:avLst/>
          </a:prstGeom>
          <a:noFill/>
        </p:spPr>
        <p:txBody>
          <a:bodyPr wrap="square" rtlCol="0">
            <a:spAutoFit/>
          </a:bodyPr>
          <a:lstStyle/>
          <a:p>
            <a:r>
              <a:rPr lang="en-GB" dirty="0"/>
              <a:t>Placeholder</a:t>
            </a:r>
          </a:p>
        </p:txBody>
      </p:sp>
    </p:spTree>
    <p:extLst>
      <p:ext uri="{BB962C8B-B14F-4D97-AF65-F5344CB8AC3E}">
        <p14:creationId xmlns:p14="http://schemas.microsoft.com/office/powerpoint/2010/main" val="135234830"/>
      </p:ext>
    </p:extLst>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911B73-29C7-A36E-1846-D370A95B1C29}"/>
            </a:ext>
          </a:extLst>
        </p:cNvPr>
        <p:cNvGrpSpPr/>
        <p:nvPr/>
      </p:nvGrpSpPr>
      <p:grpSpPr>
        <a:xfrm>
          <a:off x="0" y="0"/>
          <a:ext cx="0" cy="0"/>
          <a:chOff x="0" y="0"/>
          <a:chExt cx="0" cy="0"/>
        </a:xfrm>
      </p:grpSpPr>
      <p:sp>
        <p:nvSpPr>
          <p:cNvPr id="18" name="Rectangle 17">
            <a:extLst>
              <a:ext uri="{FF2B5EF4-FFF2-40B4-BE49-F238E27FC236}">
                <a16:creationId xmlns:a16="http://schemas.microsoft.com/office/drawing/2014/main" id="{8C23977D-C521-43B5-5EEC-9BCD71EFA2BC}"/>
              </a:ext>
            </a:extLst>
          </p:cNvPr>
          <p:cNvSpPr>
            <a:spLocks noGrp="1" noRot="1" noMove="1" noResize="1" noEditPoints="1" noAdjustHandles="1" noChangeArrowheads="1" noChangeShapeType="1"/>
          </p:cNvSpPr>
          <p:nvPr/>
        </p:nvSpPr>
        <p:spPr>
          <a:xfrm>
            <a:off x="0" y="6574"/>
            <a:ext cx="6937250" cy="9896927"/>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F3FD7A80-88CE-1AB9-7332-3E43423102C4}"/>
              </a:ext>
            </a:extLst>
          </p:cNvPr>
          <p:cNvSpPr/>
          <p:nvPr/>
        </p:nvSpPr>
        <p:spPr>
          <a:xfrm>
            <a:off x="1421933" y="4235771"/>
            <a:ext cx="4332258" cy="253859"/>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CAF37AF-33B7-2C8B-5DD6-8A1BF22897D9}"/>
              </a:ext>
            </a:extLst>
          </p:cNvPr>
          <p:cNvSpPr/>
          <p:nvPr/>
        </p:nvSpPr>
        <p:spPr>
          <a:xfrm>
            <a:off x="1421933" y="4598684"/>
            <a:ext cx="4332258" cy="253859"/>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F4726B92-984B-F186-C0E7-B41BEF7E12E9}"/>
              </a:ext>
            </a:extLst>
          </p:cNvPr>
          <p:cNvSpPr/>
          <p:nvPr/>
        </p:nvSpPr>
        <p:spPr>
          <a:xfrm>
            <a:off x="1421933" y="4961597"/>
            <a:ext cx="4332258" cy="253859"/>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487FA2D-508A-907C-B52E-3E43E3120665}"/>
              </a:ext>
            </a:extLst>
          </p:cNvPr>
          <p:cNvSpPr/>
          <p:nvPr/>
        </p:nvSpPr>
        <p:spPr>
          <a:xfrm>
            <a:off x="1421933" y="5324512"/>
            <a:ext cx="4332258" cy="245827"/>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bar_verbal">
            <a:extLst>
              <a:ext uri="{FF2B5EF4-FFF2-40B4-BE49-F238E27FC236}">
                <a16:creationId xmlns:a16="http://schemas.microsoft.com/office/drawing/2014/main" id="{E7901BBB-FC9B-102C-8C55-91F3C3931356}"/>
              </a:ext>
            </a:extLst>
          </p:cNvPr>
          <p:cNvSpPr/>
          <p:nvPr/>
        </p:nvSpPr>
        <p:spPr>
          <a:xfrm rot="5400000">
            <a:off x="3368421" y="2313729"/>
            <a:ext cx="259915" cy="4104000"/>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73929"/>
              </a:solidFill>
            </a:endParaRPr>
          </a:p>
        </p:txBody>
      </p:sp>
      <p:sp>
        <p:nvSpPr>
          <p:cNvPr id="7" name="bar_numerical">
            <a:extLst>
              <a:ext uri="{FF2B5EF4-FFF2-40B4-BE49-F238E27FC236}">
                <a16:creationId xmlns:a16="http://schemas.microsoft.com/office/drawing/2014/main" id="{04F1F624-5060-BD21-E492-BA46915C2BCA}"/>
              </a:ext>
            </a:extLst>
          </p:cNvPr>
          <p:cNvSpPr/>
          <p:nvPr/>
        </p:nvSpPr>
        <p:spPr>
          <a:xfrm rot="5400000">
            <a:off x="3220250" y="2818594"/>
            <a:ext cx="253857" cy="3801600"/>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73929"/>
              </a:solidFill>
            </a:endParaRPr>
          </a:p>
        </p:txBody>
      </p:sp>
      <p:sp>
        <p:nvSpPr>
          <p:cNvPr id="8" name="bar_overall">
            <a:extLst>
              <a:ext uri="{FF2B5EF4-FFF2-40B4-BE49-F238E27FC236}">
                <a16:creationId xmlns:a16="http://schemas.microsoft.com/office/drawing/2014/main" id="{3E81FAEC-BB22-3528-3C09-854FED42B752}"/>
              </a:ext>
            </a:extLst>
          </p:cNvPr>
          <p:cNvSpPr/>
          <p:nvPr/>
        </p:nvSpPr>
        <p:spPr>
          <a:xfrm rot="5400000">
            <a:off x="3332265" y="3442637"/>
            <a:ext cx="245827" cy="4017600"/>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73929"/>
              </a:solidFill>
            </a:endParaRPr>
          </a:p>
        </p:txBody>
      </p:sp>
      <p:cxnSp>
        <p:nvCxnSpPr>
          <p:cNvPr id="9" name="Straight Connector 8">
            <a:extLst>
              <a:ext uri="{FF2B5EF4-FFF2-40B4-BE49-F238E27FC236}">
                <a16:creationId xmlns:a16="http://schemas.microsoft.com/office/drawing/2014/main" id="{54729880-C699-06EE-CE9A-B52D818C2EAB}"/>
              </a:ext>
            </a:extLst>
          </p:cNvPr>
          <p:cNvCxnSpPr>
            <a:cxnSpLocks/>
          </p:cNvCxnSpPr>
          <p:nvPr/>
        </p:nvCxnSpPr>
        <p:spPr>
          <a:xfrm>
            <a:off x="5749920"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6C5B0A8-00E9-01F8-4009-08863698EAC9}"/>
              </a:ext>
            </a:extLst>
          </p:cNvPr>
          <p:cNvCxnSpPr>
            <a:cxnSpLocks/>
          </p:cNvCxnSpPr>
          <p:nvPr/>
        </p:nvCxnSpPr>
        <p:spPr>
          <a:xfrm>
            <a:off x="4670441"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11" name="bar_abstract">
            <a:extLst>
              <a:ext uri="{FF2B5EF4-FFF2-40B4-BE49-F238E27FC236}">
                <a16:creationId xmlns:a16="http://schemas.microsoft.com/office/drawing/2014/main" id="{EC0F29A4-E4F0-2A44-DEAE-100CA3767231}"/>
              </a:ext>
            </a:extLst>
          </p:cNvPr>
          <p:cNvSpPr/>
          <p:nvPr/>
        </p:nvSpPr>
        <p:spPr>
          <a:xfrm rot="5400000">
            <a:off x="2900505" y="3512645"/>
            <a:ext cx="245346" cy="3153600"/>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73929"/>
              </a:solidFill>
            </a:endParaRPr>
          </a:p>
        </p:txBody>
      </p:sp>
      <p:cxnSp>
        <p:nvCxnSpPr>
          <p:cNvPr id="12" name="Straight Connector 11">
            <a:extLst>
              <a:ext uri="{FF2B5EF4-FFF2-40B4-BE49-F238E27FC236}">
                <a16:creationId xmlns:a16="http://schemas.microsoft.com/office/drawing/2014/main" id="{A5AD346B-09B6-16F0-154D-73F7B252A296}"/>
              </a:ext>
            </a:extLst>
          </p:cNvPr>
          <p:cNvCxnSpPr>
            <a:cxnSpLocks/>
          </p:cNvCxnSpPr>
          <p:nvPr/>
        </p:nvCxnSpPr>
        <p:spPr>
          <a:xfrm>
            <a:off x="3590963"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6C3A3AC-AC86-3B75-8E35-A76A82962588}"/>
              </a:ext>
            </a:extLst>
          </p:cNvPr>
          <p:cNvCxnSpPr>
            <a:cxnSpLocks/>
          </p:cNvCxnSpPr>
          <p:nvPr/>
        </p:nvCxnSpPr>
        <p:spPr>
          <a:xfrm>
            <a:off x="1432005"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14" name="label_verbal">
            <a:extLst>
              <a:ext uri="{FF2B5EF4-FFF2-40B4-BE49-F238E27FC236}">
                <a16:creationId xmlns:a16="http://schemas.microsoft.com/office/drawing/2014/main" id="{388E4B8A-912F-A818-BAE5-A01CB2591AA8}"/>
              </a:ext>
            </a:extLst>
          </p:cNvPr>
          <p:cNvSpPr txBox="1"/>
          <p:nvPr/>
        </p:nvSpPr>
        <p:spPr>
          <a:xfrm>
            <a:off x="1808945" y="4288359"/>
            <a:ext cx="493631" cy="184666"/>
          </a:xfrm>
          <a:prstGeom prst="rect">
            <a:avLst/>
          </a:prstGeom>
          <a:noFill/>
        </p:spPr>
        <p:txBody>
          <a:bodyPr wrap="square" rtlCol="0">
            <a:spAutoFit/>
          </a:bodyPr>
          <a:lstStyle/>
          <a:p>
            <a:r>
              <a:rPr lang="en-GB" sz="600" dirty="0">
                <a:solidFill>
                  <a:srgbClr val="073929"/>
                </a:solidFill>
                <a:latin typeface="Manrope Light" pitchFamily="2" charset="0"/>
              </a:rPr>
              <a:t>95%</a:t>
            </a:r>
          </a:p>
        </p:txBody>
      </p:sp>
      <p:sp>
        <p:nvSpPr>
          <p:cNvPr id="15" name="label_numerical">
            <a:extLst>
              <a:ext uri="{FF2B5EF4-FFF2-40B4-BE49-F238E27FC236}">
                <a16:creationId xmlns:a16="http://schemas.microsoft.com/office/drawing/2014/main" id="{5F2270E9-B188-7B3E-3162-3EA2890A4340}"/>
              </a:ext>
            </a:extLst>
          </p:cNvPr>
          <p:cNvSpPr txBox="1"/>
          <p:nvPr/>
        </p:nvSpPr>
        <p:spPr>
          <a:xfrm>
            <a:off x="1808945" y="4646834"/>
            <a:ext cx="493631" cy="184666"/>
          </a:xfrm>
          <a:prstGeom prst="rect">
            <a:avLst/>
          </a:prstGeom>
          <a:noFill/>
        </p:spPr>
        <p:txBody>
          <a:bodyPr wrap="square" rtlCol="0">
            <a:spAutoFit/>
          </a:bodyPr>
          <a:lstStyle/>
          <a:p>
            <a:r>
              <a:rPr lang="en-GB" sz="600" dirty="0">
                <a:solidFill>
                  <a:srgbClr val="073929"/>
                </a:solidFill>
                <a:latin typeface="Manrope Light" pitchFamily="2" charset="0"/>
              </a:rPr>
              <a:t>88%</a:t>
            </a:r>
          </a:p>
        </p:txBody>
      </p:sp>
      <p:sp>
        <p:nvSpPr>
          <p:cNvPr id="16" name="label_abstract">
            <a:extLst>
              <a:ext uri="{FF2B5EF4-FFF2-40B4-BE49-F238E27FC236}">
                <a16:creationId xmlns:a16="http://schemas.microsoft.com/office/drawing/2014/main" id="{4A4A23AD-9529-5AB2-80E9-DBC62D1DF150}"/>
              </a:ext>
            </a:extLst>
          </p:cNvPr>
          <p:cNvSpPr txBox="1"/>
          <p:nvPr/>
        </p:nvSpPr>
        <p:spPr>
          <a:xfrm>
            <a:off x="1808945" y="5021367"/>
            <a:ext cx="493631" cy="184666"/>
          </a:xfrm>
          <a:prstGeom prst="rect">
            <a:avLst/>
          </a:prstGeom>
          <a:noFill/>
        </p:spPr>
        <p:txBody>
          <a:bodyPr wrap="square" rtlCol="0">
            <a:spAutoFit/>
          </a:bodyPr>
          <a:lstStyle/>
          <a:p>
            <a:r>
              <a:rPr lang="en-GB" sz="600" dirty="0">
                <a:solidFill>
                  <a:srgbClr val="073929"/>
                </a:solidFill>
                <a:latin typeface="Manrope Light" pitchFamily="2" charset="0"/>
              </a:rPr>
              <a:t>73%</a:t>
            </a:r>
          </a:p>
        </p:txBody>
      </p:sp>
      <p:sp>
        <p:nvSpPr>
          <p:cNvPr id="17" name="label_overall">
            <a:extLst>
              <a:ext uri="{FF2B5EF4-FFF2-40B4-BE49-F238E27FC236}">
                <a16:creationId xmlns:a16="http://schemas.microsoft.com/office/drawing/2014/main" id="{D3962CDF-F26D-6C0C-B73D-7698C41FDB7E}"/>
              </a:ext>
            </a:extLst>
          </p:cNvPr>
          <p:cNvSpPr txBox="1"/>
          <p:nvPr/>
        </p:nvSpPr>
        <p:spPr>
          <a:xfrm>
            <a:off x="1808945" y="5335100"/>
            <a:ext cx="493631" cy="184666"/>
          </a:xfrm>
          <a:prstGeom prst="rect">
            <a:avLst/>
          </a:prstGeom>
          <a:noFill/>
        </p:spPr>
        <p:txBody>
          <a:bodyPr wrap="square" rtlCol="0">
            <a:spAutoFit/>
          </a:bodyPr>
          <a:lstStyle/>
          <a:p>
            <a:r>
              <a:rPr lang="en-GB" sz="600" dirty="0">
                <a:solidFill>
                  <a:srgbClr val="073929"/>
                </a:solidFill>
                <a:latin typeface="Manrope Light" pitchFamily="2" charset="0"/>
              </a:rPr>
              <a:t>93%</a:t>
            </a:r>
          </a:p>
        </p:txBody>
      </p:sp>
      <p:sp>
        <p:nvSpPr>
          <p:cNvPr id="23" name="TextBox 22">
            <a:extLst>
              <a:ext uri="{FF2B5EF4-FFF2-40B4-BE49-F238E27FC236}">
                <a16:creationId xmlns:a16="http://schemas.microsoft.com/office/drawing/2014/main" id="{0CF8423B-B556-E167-F2A2-1193E473D6C8}"/>
              </a:ext>
            </a:extLst>
          </p:cNvPr>
          <p:cNvSpPr txBox="1"/>
          <p:nvPr/>
        </p:nvSpPr>
        <p:spPr>
          <a:xfrm>
            <a:off x="6605" y="4293641"/>
            <a:ext cx="1359818" cy="200055"/>
          </a:xfrm>
          <a:prstGeom prst="rect">
            <a:avLst/>
          </a:prstGeom>
          <a:noFill/>
          <a:ln>
            <a:noFill/>
          </a:ln>
        </p:spPr>
        <p:txBody>
          <a:bodyPr wrap="square" rtlCol="0">
            <a:spAutoFit/>
          </a:bodyPr>
          <a:lstStyle/>
          <a:p>
            <a:pPr algn="r"/>
            <a:r>
              <a:rPr lang="en-US" sz="700" spc="80">
                <a:solidFill>
                  <a:srgbClr val="073929"/>
                </a:solidFill>
                <a:latin typeface="Manrope Medium" pitchFamily="2" charset="0"/>
              </a:rPr>
              <a:t>VERBAL</a:t>
            </a:r>
          </a:p>
        </p:txBody>
      </p:sp>
      <p:sp>
        <p:nvSpPr>
          <p:cNvPr id="24" name="TextBox 23">
            <a:extLst>
              <a:ext uri="{FF2B5EF4-FFF2-40B4-BE49-F238E27FC236}">
                <a16:creationId xmlns:a16="http://schemas.microsoft.com/office/drawing/2014/main" id="{F94D9CB8-5031-D9D7-24DE-262A5ECF8D0F}"/>
              </a:ext>
            </a:extLst>
          </p:cNvPr>
          <p:cNvSpPr txBox="1"/>
          <p:nvPr/>
        </p:nvSpPr>
        <p:spPr>
          <a:xfrm>
            <a:off x="528" y="4636599"/>
            <a:ext cx="1359818" cy="200055"/>
          </a:xfrm>
          <a:prstGeom prst="rect">
            <a:avLst/>
          </a:prstGeom>
          <a:noFill/>
          <a:ln>
            <a:noFill/>
          </a:ln>
        </p:spPr>
        <p:txBody>
          <a:bodyPr wrap="square" rtlCol="0">
            <a:spAutoFit/>
          </a:bodyPr>
          <a:lstStyle/>
          <a:p>
            <a:pPr algn="r"/>
            <a:r>
              <a:rPr lang="en-US" sz="700" spc="80">
                <a:solidFill>
                  <a:srgbClr val="073929"/>
                </a:solidFill>
                <a:latin typeface="Manrope Medium" pitchFamily="2" charset="0"/>
              </a:rPr>
              <a:t>NUMERICAL</a:t>
            </a:r>
          </a:p>
        </p:txBody>
      </p:sp>
      <p:sp>
        <p:nvSpPr>
          <p:cNvPr id="25" name="TextBox 24">
            <a:extLst>
              <a:ext uri="{FF2B5EF4-FFF2-40B4-BE49-F238E27FC236}">
                <a16:creationId xmlns:a16="http://schemas.microsoft.com/office/drawing/2014/main" id="{99C79FFE-EC7D-4177-E65E-CFCD9613E254}"/>
              </a:ext>
            </a:extLst>
          </p:cNvPr>
          <p:cNvSpPr txBox="1"/>
          <p:nvPr/>
        </p:nvSpPr>
        <p:spPr>
          <a:xfrm>
            <a:off x="0" y="4992289"/>
            <a:ext cx="1359818" cy="200055"/>
          </a:xfrm>
          <a:prstGeom prst="rect">
            <a:avLst/>
          </a:prstGeom>
          <a:noFill/>
          <a:ln>
            <a:noFill/>
          </a:ln>
        </p:spPr>
        <p:txBody>
          <a:bodyPr wrap="square" rtlCol="0">
            <a:spAutoFit/>
          </a:bodyPr>
          <a:lstStyle/>
          <a:p>
            <a:pPr algn="r"/>
            <a:r>
              <a:rPr lang="en-US" sz="700" spc="80">
                <a:solidFill>
                  <a:srgbClr val="073929"/>
                </a:solidFill>
                <a:latin typeface="Manrope Medium" pitchFamily="2" charset="0"/>
              </a:rPr>
              <a:t>ABSTRACT</a:t>
            </a:r>
          </a:p>
        </p:txBody>
      </p:sp>
      <p:sp>
        <p:nvSpPr>
          <p:cNvPr id="26" name="TextBox 25">
            <a:extLst>
              <a:ext uri="{FF2B5EF4-FFF2-40B4-BE49-F238E27FC236}">
                <a16:creationId xmlns:a16="http://schemas.microsoft.com/office/drawing/2014/main" id="{704310E2-A88B-917D-F4CB-A4CC88B1B0DC}"/>
              </a:ext>
            </a:extLst>
          </p:cNvPr>
          <p:cNvSpPr txBox="1"/>
          <p:nvPr/>
        </p:nvSpPr>
        <p:spPr>
          <a:xfrm>
            <a:off x="224702" y="5365565"/>
            <a:ext cx="1141721" cy="200055"/>
          </a:xfrm>
          <a:prstGeom prst="rect">
            <a:avLst/>
          </a:prstGeom>
          <a:noFill/>
          <a:ln>
            <a:noFill/>
          </a:ln>
        </p:spPr>
        <p:txBody>
          <a:bodyPr wrap="square" rtlCol="0">
            <a:spAutoFit/>
          </a:bodyPr>
          <a:lstStyle/>
          <a:p>
            <a:pPr algn="r"/>
            <a:r>
              <a:rPr lang="en-US" sz="700" spc="80">
                <a:solidFill>
                  <a:srgbClr val="073929"/>
                </a:solidFill>
                <a:latin typeface="Manrope Medium" pitchFamily="2" charset="0"/>
              </a:rPr>
              <a:t>OVERALL</a:t>
            </a:r>
          </a:p>
        </p:txBody>
      </p:sp>
      <p:cxnSp>
        <p:nvCxnSpPr>
          <p:cNvPr id="27" name="Straight Connector 26">
            <a:extLst>
              <a:ext uri="{FF2B5EF4-FFF2-40B4-BE49-F238E27FC236}">
                <a16:creationId xmlns:a16="http://schemas.microsoft.com/office/drawing/2014/main" id="{2DC416C4-4CAB-9067-2D71-4E2C877BFCAE}"/>
              </a:ext>
            </a:extLst>
          </p:cNvPr>
          <p:cNvCxnSpPr>
            <a:cxnSpLocks/>
          </p:cNvCxnSpPr>
          <p:nvPr/>
        </p:nvCxnSpPr>
        <p:spPr>
          <a:xfrm>
            <a:off x="2511484"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C519FCC0-FF39-6F30-BC7F-2D5F11ED1815}"/>
              </a:ext>
            </a:extLst>
          </p:cNvPr>
          <p:cNvSpPr txBox="1"/>
          <p:nvPr/>
        </p:nvSpPr>
        <p:spPr>
          <a:xfrm>
            <a:off x="462878" y="602509"/>
            <a:ext cx="4634317" cy="369332"/>
          </a:xfrm>
          <a:prstGeom prst="rect">
            <a:avLst/>
          </a:prstGeom>
          <a:noFill/>
        </p:spPr>
        <p:txBody>
          <a:bodyPr wrap="square" lIns="91440" tIns="45720" rIns="91440" bIns="45720" rtlCol="0" anchor="t">
            <a:spAutoFit/>
          </a:bodyPr>
          <a:lstStyle/>
          <a:p>
            <a:r>
              <a:rPr lang="en-US">
                <a:solidFill>
                  <a:srgbClr val="052528"/>
                </a:solidFill>
                <a:latin typeface="Orpheus Pro"/>
              </a:rPr>
              <a:t>Reasoning Ability</a:t>
            </a:r>
          </a:p>
        </p:txBody>
      </p:sp>
      <p:sp>
        <p:nvSpPr>
          <p:cNvPr id="32" name="TextBox 31">
            <a:extLst>
              <a:ext uri="{FF2B5EF4-FFF2-40B4-BE49-F238E27FC236}">
                <a16:creationId xmlns:a16="http://schemas.microsoft.com/office/drawing/2014/main" id="{E54BAE27-3B03-0E13-E778-C79718333202}"/>
              </a:ext>
            </a:extLst>
          </p:cNvPr>
          <p:cNvSpPr txBox="1"/>
          <p:nvPr/>
        </p:nvSpPr>
        <p:spPr>
          <a:xfrm>
            <a:off x="462878" y="1227639"/>
            <a:ext cx="6117939" cy="2031325"/>
          </a:xfrm>
          <a:prstGeom prst="rect">
            <a:avLst/>
          </a:prstGeom>
          <a:noFill/>
        </p:spPr>
        <p:txBody>
          <a:bodyPr wrap="square" lIns="91440" tIns="45720" rIns="91440" bIns="45720" rtlCol="0" anchor="t">
            <a:spAutoFit/>
          </a:bodyPr>
          <a:lstStyle/>
          <a:p>
            <a:r>
              <a:rPr lang="en-GB" sz="900">
                <a:effectLst/>
                <a:latin typeface="Manrope Light"/>
              </a:rPr>
              <a:t>As well as energies, a key determinant of potential is problem - solving ability. Research suggests that reasoning ability can be a predictor of successful performance in study and work activities.</a:t>
            </a:r>
          </a:p>
          <a:p>
            <a:endParaRPr lang="en-GB" sz="900">
              <a:latin typeface="Manrope Light" pitchFamily="2" charset="0"/>
            </a:endParaRPr>
          </a:p>
          <a:p>
            <a:r>
              <a:rPr lang="en-GB" sz="900">
                <a:effectLst/>
                <a:latin typeface="Manrope Light" pitchFamily="2" charset="0"/>
              </a:rPr>
              <a:t>The following scores are based on the Swift Executive Aptitude, an online test of the ability to reason with information in verbal, numerical and abstract formats. The sub-scores provide information on performance across the following areas of aptitude:</a:t>
            </a:r>
          </a:p>
          <a:p>
            <a:endParaRPr lang="en-GB" sz="900">
              <a:latin typeface="Manrope Light" pitchFamily="2" charset="0"/>
            </a:endParaRPr>
          </a:p>
          <a:p>
            <a:r>
              <a:rPr lang="en-GB" sz="900">
                <a:effectLst/>
                <a:latin typeface="Manrope Light" pitchFamily="2" charset="0"/>
              </a:rPr>
              <a:t>Verbal - assesses the ability to understand, interpret and evaluate written information.</a:t>
            </a:r>
          </a:p>
          <a:p>
            <a:endParaRPr lang="en-GB" sz="900">
              <a:effectLst/>
              <a:latin typeface="Manrope Light" pitchFamily="2" charset="0"/>
            </a:endParaRPr>
          </a:p>
          <a:p>
            <a:r>
              <a:rPr lang="en-GB" sz="900">
                <a:effectLst/>
                <a:latin typeface="Manrope Light" pitchFamily="2" charset="0"/>
              </a:rPr>
              <a:t>Numerical - assesses the ability to understand, interpret and evaluate numerical data.</a:t>
            </a:r>
          </a:p>
          <a:p>
            <a:endParaRPr lang="en-GB" sz="900">
              <a:effectLst/>
              <a:latin typeface="Manrope Light" pitchFamily="2" charset="0"/>
            </a:endParaRPr>
          </a:p>
          <a:p>
            <a:r>
              <a:rPr lang="en-GB" sz="900">
                <a:effectLst/>
                <a:latin typeface="Manrope Light" pitchFamily="2" charset="0"/>
              </a:rPr>
              <a:t>Abstract - assesses the ability to understand sequences of patterns and relationships.</a:t>
            </a:r>
          </a:p>
          <a:p>
            <a:endParaRPr lang="en-GB" sz="900">
              <a:effectLst/>
              <a:latin typeface="Manrope Light" pitchFamily="2" charset="0"/>
            </a:endParaRPr>
          </a:p>
          <a:p>
            <a:r>
              <a:rPr lang="en-GB" sz="900">
                <a:effectLst/>
                <a:latin typeface="Manrope Light" pitchFamily="2" charset="0"/>
              </a:rPr>
              <a:t>The results are presented in percentile form, and the comparison group is international senior managers and executives.</a:t>
            </a:r>
            <a:endParaRPr lang="en-GB" sz="900">
              <a:latin typeface="Manrope Light" pitchFamily="2" charset="0"/>
            </a:endParaRPr>
          </a:p>
        </p:txBody>
      </p:sp>
      <p:pic>
        <p:nvPicPr>
          <p:cNvPr id="20" name="Picture 19">
            <a:extLst>
              <a:ext uri="{FF2B5EF4-FFF2-40B4-BE49-F238E27FC236}">
                <a16:creationId xmlns:a16="http://schemas.microsoft.com/office/drawing/2014/main" id="{FAA3DCB2-A540-31F2-AEEF-6F20B051EF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5279" y="9562406"/>
            <a:ext cx="1207442" cy="109279"/>
          </a:xfrm>
          <a:prstGeom prst="rect">
            <a:avLst/>
          </a:prstGeom>
        </p:spPr>
      </p:pic>
    </p:spTree>
    <p:extLst>
      <p:ext uri="{BB962C8B-B14F-4D97-AF65-F5344CB8AC3E}">
        <p14:creationId xmlns:p14="http://schemas.microsoft.com/office/powerpoint/2010/main" val="1430686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5B4AE1-A17E-DD85-3F57-7CC16591A26D}"/>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AFD8E401-633D-565A-2D73-A716D614BA0B}"/>
              </a:ext>
            </a:extLst>
          </p:cNvPr>
          <p:cNvSpPr>
            <a:spLocks noGrp="1" noRot="1" noMove="1" noResize="1" noEditPoints="1" noAdjustHandles="1" noChangeArrowheads="1" noChangeShapeType="1"/>
          </p:cNvSpPr>
          <p:nvPr/>
        </p:nvSpPr>
        <p:spPr>
          <a:xfrm>
            <a:off x="-79250" y="0"/>
            <a:ext cx="6937250" cy="9896927"/>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object 5">
            <a:extLst>
              <a:ext uri="{FF2B5EF4-FFF2-40B4-BE49-F238E27FC236}">
                <a16:creationId xmlns:a16="http://schemas.microsoft.com/office/drawing/2014/main" id="{200D717A-5148-9445-A731-5EFCF430FA77}"/>
              </a:ext>
            </a:extLst>
          </p:cNvPr>
          <p:cNvPicPr/>
          <p:nvPr/>
        </p:nvPicPr>
        <p:blipFill>
          <a:blip r:embed="rId3" cstate="print"/>
          <a:stretch>
            <a:fillRect/>
          </a:stretch>
        </p:blipFill>
        <p:spPr>
          <a:xfrm>
            <a:off x="2764790" y="8590327"/>
            <a:ext cx="1328420" cy="633730"/>
          </a:xfrm>
          <a:prstGeom prst="rect">
            <a:avLst/>
          </a:prstGeom>
        </p:spPr>
      </p:pic>
    </p:spTree>
    <p:extLst>
      <p:ext uri="{BB962C8B-B14F-4D97-AF65-F5344CB8AC3E}">
        <p14:creationId xmlns:p14="http://schemas.microsoft.com/office/powerpoint/2010/main" val="3044434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785F847154E004396C6D95BF8089071" ma:contentTypeVersion="19" ma:contentTypeDescription="Create a new document." ma:contentTypeScope="" ma:versionID="c7588d1d47679c41069746174eccd5dd">
  <xsd:schema xmlns:xsd="http://www.w3.org/2001/XMLSchema" xmlns:xs="http://www.w3.org/2001/XMLSchema" xmlns:p="http://schemas.microsoft.com/office/2006/metadata/properties" xmlns:ns2="97c918f7-7f61-4296-8324-ef67299a9bea" xmlns:ns3="491b869a-8d49-43e3-8d4b-31ca045802f4" targetNamespace="http://schemas.microsoft.com/office/2006/metadata/properties" ma:root="true" ma:fieldsID="5bbcb6bd38575d4d22b6ce46309da6b6" ns2:_="" ns3:_="">
    <xsd:import namespace="97c918f7-7f61-4296-8324-ef67299a9bea"/>
    <xsd:import namespace="491b869a-8d49-43e3-8d4b-31ca045802f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Paid" minOccurs="0"/>
                <xsd:element ref="ns2:MediaServiceAutoTags" minOccurs="0"/>
                <xsd:element ref="ns2:MediaServiceOCR" minOccurs="0"/>
                <xsd:element ref="ns2:MediaServiceDateTaken" minOccurs="0"/>
                <xsd:element ref="ns2:MediaServiceAutoKeyPoints" minOccurs="0"/>
                <xsd:element ref="ns2:MediaServiceKeyPoints" minOccurs="0"/>
                <xsd:element ref="ns2:MediaServiceGenerationTime" minOccurs="0"/>
                <xsd:element ref="ns2:MediaServiceEventHashCode" minOccurs="0"/>
                <xsd:element ref="ns2:lcf76f155ced4ddcb4097134ff3c332f" minOccurs="0"/>
                <xsd:element ref="ns3:TaxCatchAll" minOccurs="0"/>
                <xsd:element ref="ns2:MediaServiceObjectDetectorVersions" minOccurs="0"/>
                <xsd:element ref="ns2:MediaLengthInSecond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c918f7-7f61-4296-8324-ef67299a9be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Paid" ma:index="12" nillable="true" ma:displayName="Paid" ma:default="0" ma:format="Dropdown" ma:internalName="Paid">
      <xsd:simpleType>
        <xsd:restriction base="dms:Boolean"/>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3233f37-3bbd-487c-b7a5-e18641718be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LengthInSeconds" ma:index="24" nillable="true" ma:displayName="MediaLengthInSeconds" ma:hidden="true" ma:internalName="MediaLengthInSeconds" ma:readOnly="true">
      <xsd:simpleType>
        <xsd:restriction base="dms:Unknown"/>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Location" ma:index="26"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91b869a-8d49-43e3-8d4b-31ca045802f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f5f042e-d865-4fa2-be47-8ed2e40b60b3}" ma:internalName="TaxCatchAll" ma:showField="CatchAllData" ma:web="491b869a-8d49-43e3-8d4b-31ca045802f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491b869a-8d49-43e3-8d4b-31ca045802f4" xsi:nil="true"/>
    <lcf76f155ced4ddcb4097134ff3c332f xmlns="97c918f7-7f61-4296-8324-ef67299a9bea">
      <Terms xmlns="http://schemas.microsoft.com/office/infopath/2007/PartnerControls"/>
    </lcf76f155ced4ddcb4097134ff3c332f>
    <SharedWithUsers xmlns="491b869a-8d49-43e3-8d4b-31ca045802f4">
      <UserInfo>
        <DisplayName>Kirra Southwell</DisplayName>
        <AccountId>28</AccountId>
        <AccountType/>
      </UserInfo>
    </SharedWithUsers>
    <Paid xmlns="97c918f7-7f61-4296-8324-ef67299a9bea">false</Paid>
  </documentManagement>
</p:properties>
</file>

<file path=customXml/itemProps1.xml><?xml version="1.0" encoding="utf-8"?>
<ds:datastoreItem xmlns:ds="http://schemas.openxmlformats.org/officeDocument/2006/customXml" ds:itemID="{1B3FAB6F-F362-42AD-B562-393C622C98B9}">
  <ds:schemaRefs>
    <ds:schemaRef ds:uri="http://schemas.microsoft.com/sharepoint/v3/contenttype/forms"/>
  </ds:schemaRefs>
</ds:datastoreItem>
</file>

<file path=customXml/itemProps2.xml><?xml version="1.0" encoding="utf-8"?>
<ds:datastoreItem xmlns:ds="http://schemas.openxmlformats.org/officeDocument/2006/customXml" ds:itemID="{3B5564D9-D2AB-4D1F-8E00-DDD43F4AA3A7}">
  <ds:schemaRefs>
    <ds:schemaRef ds:uri="491b869a-8d49-43e3-8d4b-31ca045802f4"/>
    <ds:schemaRef ds:uri="97c918f7-7f61-4296-8324-ef67299a9be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E207AF7-94CF-4764-871A-42B66A55861B}">
  <ds:schemaRefs>
    <ds:schemaRef ds:uri="http://purl.org/dc/elements/1.1/"/>
    <ds:schemaRef ds:uri="http://purl.org/dc/dcmitype/"/>
    <ds:schemaRef ds:uri="http://schemas.microsoft.com/office/2006/documentManagement/types"/>
    <ds:schemaRef ds:uri="http://purl.org/dc/terms/"/>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491b869a-8d49-43e3-8d4b-31ca045802f4"/>
    <ds:schemaRef ds:uri="97c918f7-7f61-4296-8324-ef67299a9bea"/>
  </ds:schemaRefs>
</ds:datastoreItem>
</file>

<file path=docProps/app.xml><?xml version="1.0" encoding="utf-8"?>
<Properties xmlns="http://schemas.openxmlformats.org/officeDocument/2006/extended-properties" xmlns:vt="http://schemas.openxmlformats.org/officeDocument/2006/docPropsVTypes">
  <Template>Office Theme</Template>
  <TotalTime>96</TotalTime>
  <Words>780</Words>
  <Application>Microsoft Macintosh PowerPoint</Application>
  <PresentationFormat>A4 Paper (210x297 mm)</PresentationFormat>
  <Paragraphs>173</Paragraphs>
  <Slides>8</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Calibri Light</vt:lpstr>
      <vt:lpstr>Manrope Light</vt:lpstr>
      <vt:lpstr>Manrope Medium</vt:lpstr>
      <vt:lpstr>Orpheus Pro</vt:lpstr>
      <vt:lpstr>OrpheusW05-Regular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Akal Bains</cp:lastModifiedBy>
  <cp:revision>16</cp:revision>
  <cp:lastPrinted>2025-03-17T17:28:11Z</cp:lastPrinted>
  <dcterms:created xsi:type="dcterms:W3CDTF">2022-10-25T10:33:56Z</dcterms:created>
  <dcterms:modified xsi:type="dcterms:W3CDTF">2025-04-30T15:45:29Z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0x0101006785F847154E004396C6D95BF8089071</vt:lpwstr>
  </property>
  <property fmtid="{D5CDD505-2E9C-101B-9397-08002B2CF9AE}" pid="3" name="xd_ProgID">
    <vt:lpwstr/>
  </property>
  <property fmtid="{D5CDD505-2E9C-101B-9397-08002B2CF9AE}" pid="4" name="MediaServiceImageTags">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TemplateUrl">
    <vt:lpwstr/>
  </property>
  <property fmtid="{D5CDD505-2E9C-101B-9397-08002B2CF9AE}" pid="9" name="Paid">
    <vt:bool>false</vt:bool>
  </property>
  <property fmtid="{D5CDD505-2E9C-101B-9397-08002B2CF9AE}" pid="10" name="_ExtendedDescription">
    <vt:lpwstr/>
  </property>
  <property fmtid="{D5CDD505-2E9C-101B-9397-08002B2CF9AE}" pid="11" name="TriggerFlowInfo">
    <vt:lpwstr/>
  </property>
  <property fmtid="{D5CDD505-2E9C-101B-9397-08002B2CF9AE}" pid="12" name="xd_Signature">
    <vt:bool>false</vt:bool>
  </property>
</Properties>
</file>